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8" r:id="rId4"/>
    <p:sldId id="299" r:id="rId5"/>
    <p:sldId id="285" r:id="rId6"/>
    <p:sldId id="300" r:id="rId7"/>
    <p:sldId id="301" r:id="rId8"/>
    <p:sldId id="303" r:id="rId9"/>
    <p:sldId id="304" r:id="rId10"/>
    <p:sldId id="305" r:id="rId11"/>
    <p:sldId id="307" r:id="rId12"/>
    <p:sldId id="309" r:id="rId13"/>
    <p:sldId id="310" r:id="rId14"/>
    <p:sldId id="311" r:id="rId15"/>
    <p:sldId id="31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3"/>
  </p:normalViewPr>
  <p:slideViewPr>
    <p:cSldViewPr snapToGrid="0" snapToObjects="1">
      <p:cViewPr>
        <p:scale>
          <a:sx n="72" d="100"/>
          <a:sy n="72" d="100"/>
        </p:scale>
        <p:origin x="212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9/8/20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</a:t>
            </a:r>
            <a:r>
              <a:rPr lang="en-US" sz="4400" b="1" dirty="0" err="1">
                <a:latin typeface="SF Pro Display" pitchFamily="2" charset="0"/>
                <a:ea typeface="SF Pro Display" pitchFamily="2" charset="0"/>
              </a:rPr>
              <a:t>Básico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4 o 5?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Carballido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Arturo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Alejandro Barreiro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Valdéz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Ana Paola Lagunas Parra</a:t>
            </a: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4B6E5-FDA7-0A45-9EBA-1B76C170EABD}"/>
              </a:ext>
            </a:extLst>
          </p:cNvPr>
          <p:cNvSpPr txBox="1"/>
          <p:nvPr/>
        </p:nvSpPr>
        <p:spPr>
          <a:xfrm>
            <a:off x="2648197" y="32538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4D1B2-F6A6-E940-9497-FBDCDD227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024" y="2325781"/>
            <a:ext cx="3496529" cy="349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BBA22-86C8-1C4E-8E22-4A19B80016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075" b="13578"/>
          <a:stretch/>
        </p:blipFill>
        <p:spPr>
          <a:xfrm>
            <a:off x="780802" y="1586388"/>
            <a:ext cx="2833304" cy="15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1504" cy="132556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Multiherencia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: También los terrenos de tu otro abuelo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0036"/>
            <a:ext cx="8805956" cy="4517902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Python es un </a:t>
            </a:r>
            <a:r>
              <a:rPr lang="en-CA" dirty="0" err="1"/>
              <a:t>lenguaje</a:t>
            </a:r>
            <a:r>
              <a:rPr lang="en-CA" dirty="0"/>
              <a:t> que </a:t>
            </a:r>
            <a:r>
              <a:rPr lang="en-CA" dirty="0" err="1"/>
              <a:t>permite</a:t>
            </a:r>
            <a:r>
              <a:rPr lang="en-CA" dirty="0"/>
              <a:t> la </a:t>
            </a:r>
            <a:r>
              <a:rPr lang="en-CA" dirty="0" err="1"/>
              <a:t>multiherencia</a:t>
            </a:r>
            <a:r>
              <a:rPr lang="en-CA" dirty="0"/>
              <a:t>, </a:t>
            </a:r>
            <a:r>
              <a:rPr lang="en-CA" dirty="0" err="1"/>
              <a:t>caso</a:t>
            </a:r>
            <a:r>
              <a:rPr lang="en-CA" dirty="0"/>
              <a:t> </a:t>
            </a:r>
            <a:r>
              <a:rPr lang="en-CA" dirty="0" err="1"/>
              <a:t>contrario</a:t>
            </a:r>
            <a:r>
              <a:rPr lang="en-CA" dirty="0"/>
              <a:t> el de Java u </a:t>
            </a:r>
            <a:r>
              <a:rPr lang="en-CA" dirty="0" err="1"/>
              <a:t>otros</a:t>
            </a:r>
            <a:r>
              <a:rPr lang="en-CA" dirty="0"/>
              <a:t> </a:t>
            </a:r>
            <a:r>
              <a:rPr lang="en-CA" dirty="0" err="1"/>
              <a:t>muchos</a:t>
            </a:r>
            <a:r>
              <a:rPr lang="en-CA" dirty="0"/>
              <a:t> </a:t>
            </a:r>
            <a:r>
              <a:rPr lang="en-CA" dirty="0" err="1"/>
              <a:t>lenguajes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Los </a:t>
            </a:r>
            <a:r>
              <a:rPr lang="en-CA" dirty="0" err="1"/>
              <a:t>casos</a:t>
            </a:r>
            <a:r>
              <a:rPr lang="en-CA" dirty="0"/>
              <a:t> de </a:t>
            </a:r>
            <a:r>
              <a:rPr lang="en-CA" b="1" dirty="0" err="1"/>
              <a:t>herencia</a:t>
            </a:r>
            <a:r>
              <a:rPr lang="en-CA" b="1" dirty="0"/>
              <a:t> </a:t>
            </a:r>
            <a:r>
              <a:rPr lang="en-CA" b="1" dirty="0" err="1"/>
              <a:t>múltiple</a:t>
            </a:r>
            <a:r>
              <a:rPr lang="en-CA" b="1" dirty="0"/>
              <a:t> </a:t>
            </a:r>
            <a:r>
              <a:rPr lang="en-CA" b="1" dirty="0" err="1"/>
              <a:t>en</a:t>
            </a:r>
            <a:r>
              <a:rPr lang="en-CA" b="1" dirty="0"/>
              <a:t> python</a:t>
            </a:r>
            <a:r>
              <a:rPr lang="en-CA" dirty="0"/>
              <a:t> se dan </a:t>
            </a:r>
            <a:r>
              <a:rPr lang="en-CA" dirty="0" err="1"/>
              <a:t>cuando</a:t>
            </a:r>
            <a:r>
              <a:rPr lang="en-CA" dirty="0"/>
              <a:t> una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secundaria</a:t>
            </a:r>
            <a:r>
              <a:rPr lang="en-CA" dirty="0"/>
              <a:t> o </a:t>
            </a:r>
            <a:r>
              <a:rPr lang="en-CA" dirty="0" err="1"/>
              <a:t>hija</a:t>
            </a:r>
            <a:r>
              <a:rPr lang="en-CA" dirty="0"/>
              <a:t> </a:t>
            </a:r>
            <a:r>
              <a:rPr lang="en-CA" dirty="0" err="1"/>
              <a:t>hereda</a:t>
            </a:r>
            <a:r>
              <a:rPr lang="en-CA" dirty="0"/>
              <a:t> </a:t>
            </a:r>
            <a:r>
              <a:rPr lang="en-CA" dirty="0" err="1"/>
              <a:t>atributos</a:t>
            </a:r>
            <a:r>
              <a:rPr lang="en-CA" dirty="0"/>
              <a:t> y </a:t>
            </a:r>
            <a:r>
              <a:rPr lang="en-CA" dirty="0" err="1"/>
              <a:t>métodos</a:t>
            </a:r>
            <a:r>
              <a:rPr lang="en-CA" dirty="0"/>
              <a:t> de </a:t>
            </a:r>
            <a:r>
              <a:rPr lang="en-CA" dirty="0" err="1"/>
              <a:t>más</a:t>
            </a:r>
            <a:r>
              <a:rPr lang="en-CA" dirty="0"/>
              <a:t> de una </a:t>
            </a:r>
            <a:r>
              <a:rPr lang="en-CA" dirty="0" err="1"/>
              <a:t>clase</a:t>
            </a:r>
            <a:r>
              <a:rPr lang="en-CA" dirty="0"/>
              <a:t> principal o padre.</a:t>
            </a:r>
          </a:p>
          <a:p>
            <a:endParaRPr lang="en-CA" dirty="0"/>
          </a:p>
          <a:p>
            <a:r>
              <a:rPr lang="en-CA" dirty="0"/>
              <a:t>Hay que </a:t>
            </a:r>
            <a:r>
              <a:rPr lang="en-CA" dirty="0" err="1"/>
              <a:t>tener</a:t>
            </a:r>
            <a:r>
              <a:rPr lang="en-CA" dirty="0"/>
              <a:t> </a:t>
            </a:r>
            <a:r>
              <a:rPr lang="en-CA" dirty="0" err="1"/>
              <a:t>cuidado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esto</a:t>
            </a:r>
            <a:r>
              <a:rPr lang="en-CA" dirty="0"/>
              <a:t> </a:t>
            </a:r>
            <a:r>
              <a:rPr lang="en-CA" dirty="0" err="1"/>
              <a:t>ya</a:t>
            </a:r>
            <a:r>
              <a:rPr lang="en-CA" dirty="0"/>
              <a:t> que </a:t>
            </a:r>
            <a:r>
              <a:rPr lang="en-CA" dirty="0" err="1"/>
              <a:t>puede</a:t>
            </a:r>
            <a:r>
              <a:rPr lang="en-CA" dirty="0"/>
              <a:t> pasar que ambos padres </a:t>
            </a:r>
            <a:r>
              <a:rPr lang="en-CA" dirty="0" err="1"/>
              <a:t>tengan</a:t>
            </a:r>
            <a:r>
              <a:rPr lang="en-CA" dirty="0"/>
              <a:t> </a:t>
            </a:r>
            <a:r>
              <a:rPr lang="en-CA" dirty="0" err="1"/>
              <a:t>atributos</a:t>
            </a:r>
            <a:r>
              <a:rPr lang="en-CA" dirty="0"/>
              <a:t> y </a:t>
            </a:r>
            <a:r>
              <a:rPr lang="en-CA" dirty="0" err="1"/>
              <a:t>métodos</a:t>
            </a:r>
            <a:r>
              <a:rPr lang="en-CA" dirty="0"/>
              <a:t> con los </a:t>
            </a:r>
            <a:r>
              <a:rPr lang="en-CA" dirty="0" err="1"/>
              <a:t>mismos</a:t>
            </a:r>
            <a:r>
              <a:rPr lang="en-CA" dirty="0"/>
              <a:t> </a:t>
            </a:r>
            <a:r>
              <a:rPr lang="en-CA" dirty="0" err="1"/>
              <a:t>nombres</a:t>
            </a:r>
            <a:r>
              <a:rPr lang="en-CA" dirty="0"/>
              <a:t> </a:t>
            </a:r>
            <a:r>
              <a:rPr lang="en-CA" dirty="0" err="1"/>
              <a:t>pero</a:t>
            </a:r>
            <a:r>
              <a:rPr lang="en-CA" dirty="0"/>
              <a:t> </a:t>
            </a:r>
            <a:r>
              <a:rPr lang="en-CA" dirty="0" err="1"/>
              <a:t>definición</a:t>
            </a:r>
            <a:r>
              <a:rPr lang="en-CA" dirty="0"/>
              <a:t> </a:t>
            </a:r>
            <a:r>
              <a:rPr lang="en-CA" dirty="0" err="1"/>
              <a:t>diferente</a:t>
            </a:r>
            <a:r>
              <a:rPr lang="en-CA" dirty="0"/>
              <a:t> y, ¿a </a:t>
            </a:r>
            <a:r>
              <a:rPr lang="en-CA" dirty="0" err="1"/>
              <a:t>quién</a:t>
            </a:r>
            <a:r>
              <a:rPr lang="en-CA" dirty="0"/>
              <a:t> </a:t>
            </a:r>
            <a:r>
              <a:rPr lang="en-CA" dirty="0" err="1"/>
              <a:t>hacen</a:t>
            </a:r>
            <a:r>
              <a:rPr lang="en-CA" dirty="0"/>
              <a:t> </a:t>
            </a:r>
            <a:r>
              <a:rPr lang="en-CA" dirty="0" err="1"/>
              <a:t>caso</a:t>
            </a:r>
            <a:r>
              <a:rPr lang="en-CA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88DF1D9-9FC0-264B-810D-7FB2013D4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977" y="2690172"/>
            <a:ext cx="2279002" cy="227900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D2C2201-C12A-5940-B52A-5623DD59B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0270" y="399340"/>
            <a:ext cx="1440696" cy="14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Polimorfismo: Poli-Muchas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Morfismo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-Formas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839472" cy="4667250"/>
          </a:xfrm>
        </p:spPr>
        <p:txBody>
          <a:bodyPr>
            <a:normAutofit lnSpcReduction="10000"/>
          </a:bodyPr>
          <a:lstStyle/>
          <a:p>
            <a:r>
              <a:rPr lang="en-CA" dirty="0" err="1"/>
              <a:t>Polimorfismo</a:t>
            </a:r>
            <a:r>
              <a:rPr lang="en-CA" dirty="0"/>
              <a:t> es la </a:t>
            </a:r>
            <a:r>
              <a:rPr lang="en-CA" dirty="0" err="1"/>
              <a:t>provisión</a:t>
            </a:r>
            <a:r>
              <a:rPr lang="en-CA" dirty="0"/>
              <a:t> de una </a:t>
            </a:r>
            <a:r>
              <a:rPr lang="en-CA" dirty="0" err="1"/>
              <a:t>única</a:t>
            </a:r>
            <a:r>
              <a:rPr lang="en-CA" dirty="0"/>
              <a:t> </a:t>
            </a:r>
            <a:r>
              <a:rPr lang="en-CA" dirty="0" err="1"/>
              <a:t>interfaz</a:t>
            </a:r>
            <a:r>
              <a:rPr lang="en-CA" dirty="0"/>
              <a:t> a </a:t>
            </a:r>
            <a:r>
              <a:rPr lang="en-CA" dirty="0" err="1"/>
              <a:t>entidades</a:t>
            </a:r>
            <a:r>
              <a:rPr lang="en-CA" dirty="0"/>
              <a:t> de </a:t>
            </a:r>
            <a:r>
              <a:rPr lang="en-CA" dirty="0" err="1"/>
              <a:t>diferentes</a:t>
            </a:r>
            <a:r>
              <a:rPr lang="en-CA" dirty="0"/>
              <a:t> </a:t>
            </a:r>
            <a:r>
              <a:rPr lang="en-CA" dirty="0" err="1"/>
              <a:t>tipos</a:t>
            </a:r>
            <a:r>
              <a:rPr lang="en-CA" dirty="0"/>
              <a:t> o el </a:t>
            </a:r>
            <a:r>
              <a:rPr lang="en-CA" dirty="0" err="1"/>
              <a:t>uso</a:t>
            </a:r>
            <a:r>
              <a:rPr lang="en-CA" dirty="0"/>
              <a:t> de un solo </a:t>
            </a:r>
            <a:r>
              <a:rPr lang="en-CA" dirty="0" err="1"/>
              <a:t>símbolo</a:t>
            </a:r>
            <a:r>
              <a:rPr lang="en-CA" dirty="0"/>
              <a:t> para </a:t>
            </a:r>
            <a:r>
              <a:rPr lang="en-CA" dirty="0" err="1"/>
              <a:t>representar</a:t>
            </a:r>
            <a:r>
              <a:rPr lang="en-CA" dirty="0"/>
              <a:t> </a:t>
            </a:r>
            <a:r>
              <a:rPr lang="en-CA" dirty="0" err="1"/>
              <a:t>múltiples</a:t>
            </a:r>
            <a:r>
              <a:rPr lang="en-CA" dirty="0"/>
              <a:t> </a:t>
            </a:r>
            <a:r>
              <a:rPr lang="en-CA" dirty="0" err="1"/>
              <a:t>tipos</a:t>
            </a:r>
            <a:r>
              <a:rPr lang="en-CA" dirty="0"/>
              <a:t> </a:t>
            </a:r>
            <a:r>
              <a:rPr lang="en-CA" dirty="0" err="1"/>
              <a:t>diferentes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otras</a:t>
            </a:r>
            <a:r>
              <a:rPr lang="en-CA" dirty="0"/>
              <a:t> palabras </a:t>
            </a:r>
            <a:r>
              <a:rPr lang="en-CA" dirty="0" err="1"/>
              <a:t>viene</a:t>
            </a:r>
            <a:r>
              <a:rPr lang="en-CA" dirty="0"/>
              <a:t> de la mano de la </a:t>
            </a:r>
            <a:r>
              <a:rPr lang="en-CA" dirty="0" err="1"/>
              <a:t>abstracción</a:t>
            </a:r>
            <a:r>
              <a:rPr lang="en-CA" dirty="0"/>
              <a:t> </a:t>
            </a:r>
            <a:r>
              <a:rPr lang="en-CA" dirty="0" err="1"/>
              <a:t>donde</a:t>
            </a:r>
            <a:r>
              <a:rPr lang="en-CA" dirty="0"/>
              <a:t> al </a:t>
            </a:r>
            <a:r>
              <a:rPr lang="en-CA" dirty="0" err="1"/>
              <a:t>generalizar</a:t>
            </a:r>
            <a:r>
              <a:rPr lang="en-CA" dirty="0"/>
              <a:t> por </a:t>
            </a:r>
            <a:r>
              <a:rPr lang="en-CA" dirty="0" err="1"/>
              <a:t>ejemplo</a:t>
            </a:r>
            <a:r>
              <a:rPr lang="en-CA" dirty="0"/>
              <a:t> el </a:t>
            </a:r>
            <a:r>
              <a:rPr lang="en-CA" dirty="0" err="1"/>
              <a:t>método</a:t>
            </a:r>
            <a:r>
              <a:rPr lang="en-CA" dirty="0"/>
              <a:t> </a:t>
            </a:r>
            <a:r>
              <a:rPr lang="en-CA" dirty="0" err="1"/>
              <a:t>moverse</a:t>
            </a:r>
            <a:r>
              <a:rPr lang="en-CA" dirty="0"/>
              <a:t>() es </a:t>
            </a:r>
            <a:r>
              <a:rPr lang="en-CA" dirty="0" err="1"/>
              <a:t>diferente</a:t>
            </a:r>
            <a:r>
              <a:rPr lang="en-CA" dirty="0"/>
              <a:t> para un caballo, a un </a:t>
            </a:r>
            <a:r>
              <a:rPr lang="en-CA" dirty="0" err="1"/>
              <a:t>avión</a:t>
            </a:r>
            <a:r>
              <a:rPr lang="en-CA" dirty="0"/>
              <a:t>, a una </a:t>
            </a:r>
            <a:r>
              <a:rPr lang="en-CA" dirty="0" err="1"/>
              <a:t>ballena</a:t>
            </a:r>
            <a:r>
              <a:rPr lang="en-CA" dirty="0"/>
              <a:t> o a un </a:t>
            </a:r>
            <a:r>
              <a:rPr lang="en-CA" dirty="0" err="1"/>
              <a:t>cometa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Al </a:t>
            </a:r>
            <a:r>
              <a:rPr lang="en-CA" dirty="0" err="1"/>
              <a:t>momento</a:t>
            </a:r>
            <a:r>
              <a:rPr lang="en-CA" dirty="0"/>
              <a:t> de </a:t>
            </a:r>
            <a:r>
              <a:rPr lang="en-CA" dirty="0" err="1"/>
              <a:t>heredar</a:t>
            </a:r>
            <a:r>
              <a:rPr lang="en-CA" dirty="0"/>
              <a:t> </a:t>
            </a:r>
            <a:r>
              <a:rPr lang="en-CA" dirty="0" err="1"/>
              <a:t>tendremos</a:t>
            </a:r>
            <a:r>
              <a:rPr lang="en-CA" dirty="0"/>
              <a:t> que </a:t>
            </a:r>
            <a:r>
              <a:rPr lang="en-CA" dirty="0" err="1"/>
              <a:t>tratar</a:t>
            </a:r>
            <a:r>
              <a:rPr lang="en-CA" dirty="0"/>
              <a:t> con </a:t>
            </a:r>
            <a:r>
              <a:rPr lang="en-CA" dirty="0" err="1"/>
              <a:t>estos</a:t>
            </a:r>
            <a:r>
              <a:rPr lang="en-CA" dirty="0"/>
              <a:t> </a:t>
            </a:r>
            <a:r>
              <a:rPr lang="en-CA" dirty="0" err="1"/>
              <a:t>nombres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70D2A7C-9698-8248-815A-779D05F0A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159" y="2850722"/>
            <a:ext cx="2008638" cy="20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7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51" y="247456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Ejemplo Polimorfismo: Avanzar() o Frenar()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27EA9-70F0-8E4B-9D5D-821F27D3B023}"/>
              </a:ext>
            </a:extLst>
          </p:cNvPr>
          <p:cNvSpPr txBox="1"/>
          <p:nvPr/>
        </p:nvSpPr>
        <p:spPr>
          <a:xfrm>
            <a:off x="5201478" y="1639964"/>
            <a:ext cx="178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Transporte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38408-B095-7A47-BE76-2560F4D97D42}"/>
              </a:ext>
            </a:extLst>
          </p:cNvPr>
          <p:cNvSpPr txBox="1"/>
          <p:nvPr/>
        </p:nvSpPr>
        <p:spPr>
          <a:xfrm>
            <a:off x="1418388" y="3062474"/>
            <a:ext cx="178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Caballo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92E5A-39F5-2D4E-A8C7-40F9917D04D5}"/>
              </a:ext>
            </a:extLst>
          </p:cNvPr>
          <p:cNvSpPr txBox="1"/>
          <p:nvPr/>
        </p:nvSpPr>
        <p:spPr>
          <a:xfrm>
            <a:off x="3992622" y="3071936"/>
            <a:ext cx="178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Carro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B723D-2ED6-AF46-BBD5-33FF812D1B90}"/>
              </a:ext>
            </a:extLst>
          </p:cNvPr>
          <p:cNvSpPr txBox="1"/>
          <p:nvPr/>
        </p:nvSpPr>
        <p:spPr>
          <a:xfrm>
            <a:off x="6563541" y="3071936"/>
            <a:ext cx="178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Avión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A24-4C4D-C145-9AA2-0ABCC8D27023}"/>
              </a:ext>
            </a:extLst>
          </p:cNvPr>
          <p:cNvSpPr txBox="1"/>
          <p:nvPr/>
        </p:nvSpPr>
        <p:spPr>
          <a:xfrm>
            <a:off x="9134460" y="3057532"/>
            <a:ext cx="178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Barco</a:t>
            </a:r>
          </a:p>
        </p:txBody>
      </p:sp>
      <p:pic>
        <p:nvPicPr>
          <p:cNvPr id="17" name="Picture 16" descr="A close up&#10;&#10;Description automatically generated">
            <a:extLst>
              <a:ext uri="{FF2B5EF4-FFF2-40B4-BE49-F238E27FC236}">
                <a16:creationId xmlns:a16="http://schemas.microsoft.com/office/drawing/2014/main" id="{C3AD1D07-B35A-3547-96CA-EB0D5B3E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731" y="4389877"/>
            <a:ext cx="1879846" cy="1879846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9D5DCB8-3EC3-F341-B965-D94EB5A8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307" y="4493308"/>
            <a:ext cx="1879847" cy="1879847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9895A66-B252-2B42-AD9C-6C3222B31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60" y="4389877"/>
            <a:ext cx="1879847" cy="1879847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1D56247E-237A-A34B-86AF-5BF79EEF2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804" y="4497112"/>
            <a:ext cx="1879847" cy="18798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9DD65-2E9C-084E-A0C4-7C477EC74F96}"/>
              </a:ext>
            </a:extLst>
          </p:cNvPr>
          <p:cNvSpPr txBox="1"/>
          <p:nvPr/>
        </p:nvSpPr>
        <p:spPr>
          <a:xfrm>
            <a:off x="5329608" y="2026767"/>
            <a:ext cx="153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Avanzar()</a:t>
            </a:r>
          </a:p>
          <a:p>
            <a:pPr algn="ctr"/>
            <a:r>
              <a:rPr lang="es-ES_tradnl" sz="2400" dirty="0"/>
              <a:t>Frenar()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C082E0-AA92-1A48-953A-6EFBF9C7F2AB}"/>
              </a:ext>
            </a:extLst>
          </p:cNvPr>
          <p:cNvSpPr txBox="1"/>
          <p:nvPr/>
        </p:nvSpPr>
        <p:spPr>
          <a:xfrm>
            <a:off x="1546518" y="3519197"/>
            <a:ext cx="153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Avanzar()</a:t>
            </a:r>
          </a:p>
          <a:p>
            <a:pPr algn="ctr"/>
            <a:r>
              <a:rPr lang="es-ES_tradnl" sz="2400" dirty="0"/>
              <a:t>Frenar()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CA1A40-7F7A-D54B-93FC-7A1A2EC62EB5}"/>
              </a:ext>
            </a:extLst>
          </p:cNvPr>
          <p:cNvSpPr txBox="1"/>
          <p:nvPr/>
        </p:nvSpPr>
        <p:spPr>
          <a:xfrm>
            <a:off x="4120752" y="3464779"/>
            <a:ext cx="153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Avanzar()</a:t>
            </a:r>
          </a:p>
          <a:p>
            <a:pPr algn="ctr"/>
            <a:r>
              <a:rPr lang="es-ES_tradnl" sz="2400" dirty="0"/>
              <a:t>Frenar()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655661-5274-EB42-9329-934ACA5EEEEE}"/>
              </a:ext>
            </a:extLst>
          </p:cNvPr>
          <p:cNvSpPr txBox="1"/>
          <p:nvPr/>
        </p:nvSpPr>
        <p:spPr>
          <a:xfrm>
            <a:off x="6694986" y="3533601"/>
            <a:ext cx="153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Avanzar()</a:t>
            </a:r>
          </a:p>
          <a:p>
            <a:pPr algn="ctr"/>
            <a:r>
              <a:rPr lang="es-ES_tradnl" sz="2400" dirty="0"/>
              <a:t>Frenar()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23717-5628-D448-A393-E29D2721A49B}"/>
              </a:ext>
            </a:extLst>
          </p:cNvPr>
          <p:cNvSpPr txBox="1"/>
          <p:nvPr/>
        </p:nvSpPr>
        <p:spPr>
          <a:xfrm>
            <a:off x="9240829" y="3513773"/>
            <a:ext cx="153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Avanzar()</a:t>
            </a:r>
          </a:p>
          <a:p>
            <a:pPr algn="ctr"/>
            <a:r>
              <a:rPr lang="es-ES_tradnl" sz="2400" dirty="0"/>
              <a:t>Frenar()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62FD41-A7A5-AA4C-976A-96855DFD8F85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2312910" y="1870797"/>
            <a:ext cx="2888568" cy="1191677"/>
          </a:xfrm>
          <a:prstGeom prst="straightConnector1">
            <a:avLst/>
          </a:prstGeom>
          <a:ln w="38100"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650970-CCCE-2F48-9D64-50A4136A1719}"/>
              </a:ext>
            </a:extLst>
          </p:cNvPr>
          <p:cNvCxnSpPr>
            <a:cxnSpLocks/>
            <a:stCxn id="24" idx="1"/>
            <a:endCxn id="10" idx="0"/>
          </p:cNvCxnSpPr>
          <p:nvPr/>
        </p:nvCxnSpPr>
        <p:spPr>
          <a:xfrm flipH="1">
            <a:off x="4887144" y="2442266"/>
            <a:ext cx="442464" cy="629670"/>
          </a:xfrm>
          <a:prstGeom prst="straightConnector1">
            <a:avLst/>
          </a:prstGeom>
          <a:ln w="38100"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763EEE-A92D-BC4F-B51C-B9222F6EF038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6990522" y="1870797"/>
            <a:ext cx="3038460" cy="1186735"/>
          </a:xfrm>
          <a:prstGeom prst="straightConnector1">
            <a:avLst/>
          </a:prstGeom>
          <a:ln w="38100"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EF020E-DCF5-074B-971A-0912DEF7AE98}"/>
              </a:ext>
            </a:extLst>
          </p:cNvPr>
          <p:cNvCxnSpPr>
            <a:cxnSpLocks/>
            <a:stCxn id="24" idx="3"/>
            <a:endCxn id="11" idx="0"/>
          </p:cNvCxnSpPr>
          <p:nvPr/>
        </p:nvCxnSpPr>
        <p:spPr>
          <a:xfrm>
            <a:off x="6862391" y="2442266"/>
            <a:ext cx="595672" cy="629670"/>
          </a:xfrm>
          <a:prstGeom prst="straightConnector1">
            <a:avLst/>
          </a:prstGeom>
          <a:ln w="38100"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2333A5-4404-CC4F-A62E-6387A266DFB5}"/>
              </a:ext>
            </a:extLst>
          </p:cNvPr>
          <p:cNvSpPr txBox="1"/>
          <p:nvPr/>
        </p:nvSpPr>
        <p:spPr>
          <a:xfrm>
            <a:off x="527954" y="1477529"/>
            <a:ext cx="223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Transporte hereda a caballo, carro, avión y barco los métodos avanzar y frenar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C350EA-3A53-1544-BCD5-808CFAC33500}"/>
              </a:ext>
            </a:extLst>
          </p:cNvPr>
          <p:cNvSpPr txBox="1"/>
          <p:nvPr/>
        </p:nvSpPr>
        <p:spPr>
          <a:xfrm>
            <a:off x="9455574" y="1561748"/>
            <a:ext cx="223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Sin embargo cada uno realiza esas acciones de un modo distinto</a:t>
            </a:r>
          </a:p>
        </p:txBody>
      </p:sp>
    </p:spTree>
    <p:extLst>
      <p:ext uri="{BB962C8B-B14F-4D97-AF65-F5344CB8AC3E}">
        <p14:creationId xmlns:p14="http://schemas.microsoft.com/office/powerpoint/2010/main" val="130000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Atributos de instancia y de clase.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053946" cy="4667250"/>
          </a:xfrm>
        </p:spPr>
        <p:txBody>
          <a:bodyPr>
            <a:normAutofit/>
          </a:bodyPr>
          <a:lstStyle/>
          <a:p>
            <a:r>
              <a:rPr lang="en-CA" b="1" dirty="0"/>
              <a:t>Variables de </a:t>
            </a:r>
            <a:r>
              <a:rPr lang="en-CA" b="1" dirty="0" err="1"/>
              <a:t>clase</a:t>
            </a:r>
            <a:r>
              <a:rPr lang="en-CA" b="1" dirty="0"/>
              <a:t>:</a:t>
            </a:r>
            <a:r>
              <a:rPr lang="en-CA" dirty="0"/>
              <a:t> </a:t>
            </a:r>
            <a:r>
              <a:rPr lang="en-CA" dirty="0" err="1"/>
              <a:t>Accesibles</a:t>
            </a:r>
            <a:r>
              <a:rPr lang="en-CA" dirty="0"/>
              <a:t> </a:t>
            </a:r>
            <a:r>
              <a:rPr lang="en-CA" dirty="0" err="1"/>
              <a:t>invocando</a:t>
            </a:r>
            <a:r>
              <a:rPr lang="en-CA" dirty="0"/>
              <a:t> la </a:t>
            </a:r>
            <a:r>
              <a:rPr lang="en-CA" dirty="0" err="1"/>
              <a:t>clase</a:t>
            </a:r>
            <a:r>
              <a:rPr lang="en-CA" dirty="0"/>
              <a:t>.</a:t>
            </a:r>
          </a:p>
          <a:p>
            <a:r>
              <a:rPr lang="en-CA" b="1" dirty="0"/>
              <a:t>Variables de </a:t>
            </a:r>
            <a:r>
              <a:rPr lang="en-CA" b="1" dirty="0" err="1"/>
              <a:t>instancia</a:t>
            </a:r>
            <a:r>
              <a:rPr lang="en-CA" b="1" dirty="0"/>
              <a:t>: </a:t>
            </a:r>
            <a:r>
              <a:rPr lang="en-CA" dirty="0" err="1"/>
              <a:t>Accesible</a:t>
            </a:r>
            <a:r>
              <a:rPr lang="en-CA" dirty="0"/>
              <a:t> </a:t>
            </a:r>
            <a:r>
              <a:rPr lang="en-CA" dirty="0" err="1"/>
              <a:t>invocando</a:t>
            </a:r>
            <a:r>
              <a:rPr lang="en-CA" dirty="0"/>
              <a:t> al </a:t>
            </a:r>
            <a:r>
              <a:rPr lang="en-CA" dirty="0" err="1"/>
              <a:t>objeto</a:t>
            </a:r>
            <a:r>
              <a:rPr lang="en-CA" dirty="0"/>
              <a:t> .</a:t>
            </a:r>
          </a:p>
          <a:p>
            <a:endParaRPr lang="en-CA" dirty="0"/>
          </a:p>
          <a:p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otras</a:t>
            </a:r>
            <a:r>
              <a:rPr lang="en-CA" dirty="0"/>
              <a:t> palabras </a:t>
            </a:r>
            <a:r>
              <a:rPr lang="en-CA" dirty="0" err="1"/>
              <a:t>en</a:t>
            </a:r>
            <a:r>
              <a:rPr lang="en-CA" dirty="0"/>
              <a:t> variables de </a:t>
            </a:r>
            <a:r>
              <a:rPr lang="en-CA" dirty="0" err="1"/>
              <a:t>instancia</a:t>
            </a:r>
            <a:r>
              <a:rPr lang="en-CA" dirty="0"/>
              <a:t> </a:t>
            </a:r>
            <a:r>
              <a:rPr lang="en-CA" dirty="0" err="1"/>
              <a:t>necesito</a:t>
            </a:r>
            <a:r>
              <a:rPr lang="en-CA" dirty="0"/>
              <a:t> a </a:t>
            </a:r>
            <a:r>
              <a:rPr lang="en-CA" dirty="0" err="1"/>
              <a:t>fuerzas</a:t>
            </a:r>
            <a:r>
              <a:rPr lang="en-CA" dirty="0"/>
              <a:t> que </a:t>
            </a:r>
            <a:r>
              <a:rPr lang="en-CA" dirty="0" err="1"/>
              <a:t>exista</a:t>
            </a:r>
            <a:r>
              <a:rPr lang="en-CA" dirty="0"/>
              <a:t> un </a:t>
            </a:r>
            <a:r>
              <a:rPr lang="en-CA" dirty="0" err="1"/>
              <a:t>objeto</a:t>
            </a:r>
            <a:r>
              <a:rPr lang="en-CA" dirty="0"/>
              <a:t> para </a:t>
            </a:r>
            <a:r>
              <a:rPr lang="en-CA" dirty="0" err="1"/>
              <a:t>poder</a:t>
            </a:r>
            <a:r>
              <a:rPr lang="en-CA" dirty="0"/>
              <a:t> acceder a </a:t>
            </a:r>
            <a:r>
              <a:rPr lang="en-CA" dirty="0" err="1"/>
              <a:t>su</a:t>
            </a:r>
            <a:r>
              <a:rPr lang="en-CA" dirty="0"/>
              <a:t> </a:t>
            </a:r>
            <a:r>
              <a:rPr lang="en-CA" dirty="0" err="1"/>
              <a:t>atributo</a:t>
            </a:r>
            <a:r>
              <a:rPr lang="en-CA" dirty="0"/>
              <a:t> </a:t>
            </a:r>
            <a:r>
              <a:rPr lang="en-CA" dirty="0" err="1"/>
              <a:t>mientras</a:t>
            </a:r>
            <a:r>
              <a:rPr lang="en-CA" dirty="0"/>
              <a:t> que </a:t>
            </a:r>
            <a:r>
              <a:rPr lang="en-CA" dirty="0" err="1"/>
              <a:t>en</a:t>
            </a:r>
            <a:r>
              <a:rPr lang="en-CA" dirty="0"/>
              <a:t> variables de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puede</a:t>
            </a:r>
            <a:r>
              <a:rPr lang="en-CA" dirty="0"/>
              <a:t> no </a:t>
            </a:r>
            <a:r>
              <a:rPr lang="en-CA" dirty="0" err="1"/>
              <a:t>existir</a:t>
            </a:r>
            <a:r>
              <a:rPr lang="en-CA" dirty="0"/>
              <a:t> el </a:t>
            </a:r>
            <a:r>
              <a:rPr lang="en-CA" dirty="0" err="1"/>
              <a:t>objeto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Para </a:t>
            </a:r>
            <a:r>
              <a:rPr lang="en-CA" dirty="0" err="1"/>
              <a:t>hacer</a:t>
            </a:r>
            <a:r>
              <a:rPr lang="en-CA" dirty="0"/>
              <a:t> la </a:t>
            </a:r>
            <a:r>
              <a:rPr lang="en-CA" dirty="0" err="1"/>
              <a:t>diferencia</a:t>
            </a:r>
            <a:r>
              <a:rPr lang="en-CA" dirty="0"/>
              <a:t> entre </a:t>
            </a:r>
            <a:r>
              <a:rPr lang="en-CA" dirty="0" err="1"/>
              <a:t>ellas</a:t>
            </a:r>
            <a:r>
              <a:rPr lang="en-CA" dirty="0"/>
              <a:t> </a:t>
            </a:r>
            <a:r>
              <a:rPr lang="en-CA" dirty="0" err="1"/>
              <a:t>necesitaremos</a:t>
            </a:r>
            <a:r>
              <a:rPr lang="en-CA" dirty="0"/>
              <a:t> de un </a:t>
            </a:r>
            <a:r>
              <a:rPr lang="en-CA" dirty="0" err="1"/>
              <a:t>método</a:t>
            </a:r>
            <a:r>
              <a:rPr lang="en-CA" dirty="0"/>
              <a:t> </a:t>
            </a:r>
            <a:r>
              <a:rPr lang="en-CA" dirty="0" err="1"/>
              <a:t>llamado</a:t>
            </a:r>
            <a:r>
              <a:rPr lang="en-CA" dirty="0"/>
              <a:t> __</a:t>
            </a:r>
            <a:r>
              <a:rPr lang="en-CA" dirty="0" err="1"/>
              <a:t>init</a:t>
            </a:r>
            <a:r>
              <a:rPr lang="en-CA" dirty="0"/>
              <a:t>__ (</a:t>
            </a:r>
            <a:r>
              <a:rPr lang="en-CA" dirty="0" err="1"/>
              <a:t>sí</a:t>
            </a:r>
            <a:r>
              <a:rPr lang="en-CA" dirty="0"/>
              <a:t>, </a:t>
            </a:r>
            <a:r>
              <a:rPr lang="en-CA" dirty="0" err="1"/>
              <a:t>encerrado</a:t>
            </a:r>
            <a:r>
              <a:rPr lang="en-CA" dirty="0"/>
              <a:t> con doble </a:t>
            </a:r>
            <a:r>
              <a:rPr lang="en-CA" dirty="0" err="1"/>
              <a:t>guión</a:t>
            </a:r>
            <a:r>
              <a:rPr lang="en-CA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CD77B5E-1EFC-E249-AF55-9A1B9E56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019" y="2507541"/>
            <a:ext cx="1842918" cy="18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de instancia, de clase y estáticos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C987E087-62E6-3C47-99BE-2E21CC6E8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0267" y="2433789"/>
            <a:ext cx="1990422" cy="19904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03C368-B6C7-D643-84E0-74067736B27F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905394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 err="1"/>
              <a:t>Métodos</a:t>
            </a:r>
            <a:r>
              <a:rPr lang="en-CA" b="1" dirty="0"/>
              <a:t> de </a:t>
            </a:r>
            <a:r>
              <a:rPr lang="en-CA" b="1" dirty="0" err="1"/>
              <a:t>instancia</a:t>
            </a:r>
            <a:r>
              <a:rPr lang="en-CA" b="1" dirty="0"/>
              <a:t>: </a:t>
            </a:r>
            <a:r>
              <a:rPr lang="en-CA" dirty="0" err="1"/>
              <a:t>Requieren</a:t>
            </a:r>
            <a:r>
              <a:rPr lang="en-CA" dirty="0"/>
              <a:t> al </a:t>
            </a:r>
            <a:r>
              <a:rPr lang="en-CA" dirty="0" err="1"/>
              <a:t>objeto</a:t>
            </a:r>
            <a:r>
              <a:rPr lang="en-CA" dirty="0"/>
              <a:t> para </a:t>
            </a:r>
            <a:r>
              <a:rPr lang="en-CA" dirty="0" err="1"/>
              <a:t>poder</a:t>
            </a:r>
            <a:r>
              <a:rPr lang="en-CA" dirty="0"/>
              <a:t> ser </a:t>
            </a:r>
            <a:r>
              <a:rPr lang="en-CA" dirty="0" err="1"/>
              <a:t>llamados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No </a:t>
            </a:r>
            <a:r>
              <a:rPr lang="en-CA" dirty="0" err="1"/>
              <a:t>necesita</a:t>
            </a:r>
            <a:r>
              <a:rPr lang="en-CA" dirty="0"/>
              <a:t> </a:t>
            </a:r>
            <a:r>
              <a:rPr lang="en-CA" dirty="0" err="1"/>
              <a:t>decorador</a:t>
            </a:r>
            <a:endParaRPr lang="en-CA" dirty="0"/>
          </a:p>
          <a:p>
            <a:endParaRPr lang="en-CA" dirty="0"/>
          </a:p>
          <a:p>
            <a:r>
              <a:rPr lang="en-CA" b="1" dirty="0" err="1"/>
              <a:t>Métodos</a:t>
            </a:r>
            <a:r>
              <a:rPr lang="en-CA" b="1" dirty="0"/>
              <a:t> de </a:t>
            </a:r>
            <a:r>
              <a:rPr lang="en-CA" b="1" dirty="0" err="1"/>
              <a:t>clase</a:t>
            </a:r>
            <a:r>
              <a:rPr lang="en-CA" b="1" dirty="0"/>
              <a:t>: </a:t>
            </a:r>
            <a:r>
              <a:rPr lang="en-CA" dirty="0"/>
              <a:t>No </a:t>
            </a:r>
            <a:r>
              <a:rPr lang="en-CA" dirty="0" err="1"/>
              <a:t>necesitan</a:t>
            </a:r>
            <a:r>
              <a:rPr lang="en-CA" dirty="0"/>
              <a:t> que </a:t>
            </a:r>
            <a:r>
              <a:rPr lang="en-CA" dirty="0" err="1"/>
              <a:t>exista</a:t>
            </a:r>
            <a:r>
              <a:rPr lang="en-CA" dirty="0"/>
              <a:t> al </a:t>
            </a:r>
            <a:r>
              <a:rPr lang="en-CA" dirty="0" err="1"/>
              <a:t>objeto</a:t>
            </a:r>
            <a:r>
              <a:rPr lang="en-CA" dirty="0"/>
              <a:t> para ser </a:t>
            </a:r>
            <a:r>
              <a:rPr lang="en-CA" dirty="0" err="1"/>
              <a:t>llamados</a:t>
            </a:r>
            <a:r>
              <a:rPr lang="en-CA" dirty="0"/>
              <a:t>, se </a:t>
            </a:r>
            <a:r>
              <a:rPr lang="en-CA" dirty="0" err="1"/>
              <a:t>pueden</a:t>
            </a:r>
            <a:r>
              <a:rPr lang="en-CA" dirty="0"/>
              <a:t> </a:t>
            </a:r>
            <a:r>
              <a:rPr lang="en-CA" dirty="0" err="1"/>
              <a:t>llamar</a:t>
            </a:r>
            <a:r>
              <a:rPr lang="en-CA" dirty="0"/>
              <a:t> a </a:t>
            </a:r>
            <a:r>
              <a:rPr lang="en-CA" dirty="0" err="1"/>
              <a:t>través</a:t>
            </a:r>
            <a:r>
              <a:rPr lang="en-CA" dirty="0"/>
              <a:t> de la </a:t>
            </a:r>
            <a:r>
              <a:rPr lang="en-CA" dirty="0" err="1"/>
              <a:t>clase</a:t>
            </a:r>
            <a:r>
              <a:rPr lang="en-CA" dirty="0"/>
              <a:t>.</a:t>
            </a:r>
          </a:p>
          <a:p>
            <a:pPr lvl="1"/>
            <a:r>
              <a:rPr lang="en-CA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CA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CA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A" dirty="0"/>
          </a:p>
          <a:p>
            <a:r>
              <a:rPr lang="en-CA" b="1" dirty="0" err="1"/>
              <a:t>Métodos</a:t>
            </a:r>
            <a:r>
              <a:rPr lang="en-CA" b="1" dirty="0"/>
              <a:t> </a:t>
            </a:r>
            <a:r>
              <a:rPr lang="en-CA" b="1" dirty="0" err="1"/>
              <a:t>estáticos</a:t>
            </a:r>
            <a:r>
              <a:rPr lang="en-CA" b="1" dirty="0"/>
              <a:t>: </a:t>
            </a:r>
            <a:r>
              <a:rPr lang="en-CA" dirty="0"/>
              <a:t>Este </a:t>
            </a:r>
            <a:r>
              <a:rPr lang="en-CA" dirty="0" err="1"/>
              <a:t>tipo</a:t>
            </a:r>
            <a:r>
              <a:rPr lang="en-CA" dirty="0"/>
              <a:t> de </a:t>
            </a:r>
            <a:r>
              <a:rPr lang="en-CA" dirty="0" err="1"/>
              <a:t>método</a:t>
            </a:r>
            <a:r>
              <a:rPr lang="en-CA" dirty="0"/>
              <a:t> </a:t>
            </a:r>
            <a:r>
              <a:rPr lang="en-CA" dirty="0" err="1"/>
              <a:t>nos</a:t>
            </a:r>
            <a:r>
              <a:rPr lang="en-CA" dirty="0"/>
              <a:t> </a:t>
            </a:r>
            <a:r>
              <a:rPr lang="en-CA" dirty="0" err="1"/>
              <a:t>permite</a:t>
            </a:r>
            <a:r>
              <a:rPr lang="en-CA" dirty="0"/>
              <a:t> </a:t>
            </a:r>
            <a:r>
              <a:rPr lang="en-CA" dirty="0" err="1"/>
              <a:t>llamar</a:t>
            </a:r>
            <a:r>
              <a:rPr lang="en-CA" dirty="0"/>
              <a:t> una </a:t>
            </a:r>
            <a:r>
              <a:rPr lang="en-CA" dirty="0" err="1"/>
              <a:t>función</a:t>
            </a:r>
            <a:r>
              <a:rPr lang="en-CA" dirty="0"/>
              <a:t> </a:t>
            </a:r>
            <a:r>
              <a:rPr lang="en-CA" dirty="0" err="1"/>
              <a:t>elegantemente</a:t>
            </a:r>
            <a:r>
              <a:rPr lang="en-CA" dirty="0"/>
              <a:t> dentro de una </a:t>
            </a:r>
            <a:r>
              <a:rPr lang="en-CA" dirty="0" err="1"/>
              <a:t>clase</a:t>
            </a:r>
            <a:r>
              <a:rPr lang="en-CA" dirty="0"/>
              <a:t> sin que </a:t>
            </a:r>
            <a:r>
              <a:rPr lang="en-CA" dirty="0" err="1"/>
              <a:t>este</a:t>
            </a:r>
            <a:r>
              <a:rPr lang="en-CA" dirty="0"/>
              <a:t> </a:t>
            </a:r>
            <a:r>
              <a:rPr lang="en-CA" dirty="0" err="1"/>
              <a:t>ligada</a:t>
            </a:r>
            <a:r>
              <a:rPr lang="en-CA" dirty="0"/>
              <a:t> a la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misma</a:t>
            </a:r>
            <a:r>
              <a:rPr lang="en-CA" dirty="0"/>
              <a:t> </a:t>
            </a:r>
            <a:r>
              <a:rPr lang="en-CA" dirty="0" err="1"/>
              <a:t>ni</a:t>
            </a:r>
            <a:r>
              <a:rPr lang="en-CA" dirty="0"/>
              <a:t> a la </a:t>
            </a:r>
            <a:r>
              <a:rPr lang="en-CA" dirty="0" err="1"/>
              <a:t>instancia</a:t>
            </a:r>
            <a:r>
              <a:rPr lang="en-CA" dirty="0"/>
              <a:t>.</a:t>
            </a:r>
          </a:p>
          <a:p>
            <a:pPr lvl="1"/>
            <a:r>
              <a:rPr lang="en-CA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CA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staticmethod</a:t>
            </a:r>
            <a:endParaRPr lang="en-CA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420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3116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__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init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__ y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self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. Algo importante para POO en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5FC94A-C512-6746-BDBC-5A55FFF23170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9053946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El </a:t>
            </a:r>
            <a:r>
              <a:rPr lang="en-CA" dirty="0" err="1"/>
              <a:t>método</a:t>
            </a:r>
            <a:r>
              <a:rPr lang="en-CA" dirty="0"/>
              <a:t> __</a:t>
            </a:r>
            <a:r>
              <a:rPr lang="en-CA" dirty="0" err="1"/>
              <a:t>init</a:t>
            </a:r>
            <a:r>
              <a:rPr lang="en-CA" dirty="0"/>
              <a:t>__ es es </a:t>
            </a:r>
            <a:r>
              <a:rPr lang="en-CA" dirty="0" err="1"/>
              <a:t>contructor</a:t>
            </a:r>
            <a:r>
              <a:rPr lang="en-CA" dirty="0"/>
              <a:t>.  Este se </a:t>
            </a:r>
            <a:r>
              <a:rPr lang="en-CA" dirty="0" err="1"/>
              <a:t>manda</a:t>
            </a:r>
            <a:r>
              <a:rPr lang="en-CA" dirty="0"/>
              <a:t> a </a:t>
            </a:r>
            <a:r>
              <a:rPr lang="en-CA" dirty="0" err="1"/>
              <a:t>llamar</a:t>
            </a:r>
            <a:r>
              <a:rPr lang="en-CA" dirty="0"/>
              <a:t> </a:t>
            </a:r>
            <a:r>
              <a:rPr lang="en-CA" dirty="0" err="1"/>
              <a:t>cada</a:t>
            </a:r>
            <a:r>
              <a:rPr lang="en-CA" dirty="0"/>
              <a:t> </a:t>
            </a:r>
            <a:r>
              <a:rPr lang="en-CA" dirty="0" err="1"/>
              <a:t>vez</a:t>
            </a:r>
            <a:r>
              <a:rPr lang="en-CA" dirty="0"/>
              <a:t> que </a:t>
            </a:r>
            <a:r>
              <a:rPr lang="en-CA" dirty="0" err="1"/>
              <a:t>instanciamos</a:t>
            </a:r>
            <a:r>
              <a:rPr lang="en-CA" dirty="0"/>
              <a:t> una </a:t>
            </a:r>
            <a:r>
              <a:rPr lang="en-CA" dirty="0" err="1"/>
              <a:t>clase</a:t>
            </a:r>
            <a:r>
              <a:rPr lang="en-CA" dirty="0"/>
              <a:t> o lo </a:t>
            </a:r>
            <a:r>
              <a:rPr lang="en-CA" dirty="0" err="1"/>
              <a:t>mismo</a:t>
            </a:r>
            <a:r>
              <a:rPr lang="en-CA" dirty="0"/>
              <a:t>, </a:t>
            </a:r>
            <a:r>
              <a:rPr lang="en-CA" dirty="0" err="1"/>
              <a:t>creamos</a:t>
            </a:r>
            <a:r>
              <a:rPr lang="en-CA" dirty="0"/>
              <a:t> un </a:t>
            </a:r>
            <a:r>
              <a:rPr lang="en-CA" dirty="0" err="1"/>
              <a:t>objeto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b="1" dirty="0"/>
              <a:t>self</a:t>
            </a:r>
            <a:r>
              <a:rPr lang="en-CA" dirty="0"/>
              <a:t> : </a:t>
            </a:r>
            <a:r>
              <a:rPr lang="en-CA" dirty="0" err="1"/>
              <a:t>Hace</a:t>
            </a:r>
            <a:r>
              <a:rPr lang="en-CA" dirty="0"/>
              <a:t> </a:t>
            </a:r>
            <a:r>
              <a:rPr lang="en-CA" dirty="0" err="1"/>
              <a:t>referencia</a:t>
            </a:r>
            <a:r>
              <a:rPr lang="en-CA" dirty="0"/>
              <a:t> a la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misma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Los </a:t>
            </a:r>
            <a:r>
              <a:rPr lang="en-CA" dirty="0" err="1"/>
              <a:t>métodos</a:t>
            </a:r>
            <a:r>
              <a:rPr lang="en-CA" dirty="0"/>
              <a:t> que </a:t>
            </a:r>
            <a:r>
              <a:rPr lang="en-CA" dirty="0" err="1"/>
              <a:t>usemos</a:t>
            </a:r>
            <a:r>
              <a:rPr lang="en-CA" dirty="0"/>
              <a:t> dentro de </a:t>
            </a:r>
            <a:r>
              <a:rPr lang="en-CA" dirty="0" err="1"/>
              <a:t>nuestra</a:t>
            </a:r>
            <a:r>
              <a:rPr lang="en-CA" dirty="0"/>
              <a:t> </a:t>
            </a:r>
            <a:r>
              <a:rPr lang="en-CA" dirty="0" err="1"/>
              <a:t>clase</a:t>
            </a:r>
            <a:r>
              <a:rPr lang="en-CA" dirty="0"/>
              <a:t> que </a:t>
            </a:r>
            <a:r>
              <a:rPr lang="en-CA" dirty="0" err="1"/>
              <a:t>sean</a:t>
            </a:r>
            <a:r>
              <a:rPr lang="en-CA" dirty="0"/>
              <a:t> </a:t>
            </a:r>
            <a:r>
              <a:rPr lang="en-CA" dirty="0" err="1"/>
              <a:t>métodos</a:t>
            </a:r>
            <a:r>
              <a:rPr lang="en-CA" dirty="0"/>
              <a:t> de </a:t>
            </a:r>
            <a:r>
              <a:rPr lang="en-CA" dirty="0" err="1"/>
              <a:t>instancia</a:t>
            </a:r>
            <a:r>
              <a:rPr lang="en-CA" dirty="0"/>
              <a:t> </a:t>
            </a:r>
            <a:r>
              <a:rPr lang="en-CA" dirty="0" err="1"/>
              <a:t>deberán</a:t>
            </a:r>
            <a:r>
              <a:rPr lang="en-CA" dirty="0"/>
              <a:t> </a:t>
            </a:r>
            <a:r>
              <a:rPr lang="en-CA" dirty="0" err="1"/>
              <a:t>tener</a:t>
            </a:r>
            <a:r>
              <a:rPr lang="en-CA" dirty="0"/>
              <a:t> al </a:t>
            </a:r>
            <a:r>
              <a:rPr lang="en-CA" dirty="0" err="1"/>
              <a:t>objeto</a:t>
            </a:r>
            <a:r>
              <a:rPr lang="en-CA" dirty="0"/>
              <a:t> que </a:t>
            </a:r>
            <a:r>
              <a:rPr lang="en-CA" dirty="0" err="1"/>
              <a:t>hacen</a:t>
            </a:r>
            <a:r>
              <a:rPr lang="en-CA" dirty="0"/>
              <a:t> </a:t>
            </a:r>
            <a:r>
              <a:rPr lang="en-CA" dirty="0" err="1"/>
              <a:t>referencia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primer </a:t>
            </a:r>
            <a:r>
              <a:rPr lang="en-CA" dirty="0" err="1"/>
              <a:t>parámetro</a:t>
            </a:r>
            <a:r>
              <a:rPr lang="en-CA" dirty="0"/>
              <a:t>, o sea la palabra </a:t>
            </a:r>
            <a:r>
              <a:rPr lang="en-CA" b="1" dirty="0"/>
              <a:t>self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37DC2-0768-8840-9C20-59970D77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677" y="4080850"/>
            <a:ext cx="1625600" cy="16256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72827C1E-FF39-314B-9AB9-3731DBAB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678" y="18034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6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Una “nueva” forma de programar: POO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62704" cy="4667250"/>
          </a:xfrm>
        </p:spPr>
        <p:txBody>
          <a:bodyPr>
            <a:normAutofit/>
          </a:bodyPr>
          <a:lstStyle/>
          <a:p>
            <a:r>
              <a:rPr lang="en-CA" dirty="0"/>
              <a:t>La </a:t>
            </a:r>
            <a:r>
              <a:rPr lang="en-CA" dirty="0" err="1"/>
              <a:t>Programación</a:t>
            </a:r>
            <a:r>
              <a:rPr lang="en-CA" dirty="0"/>
              <a:t> </a:t>
            </a:r>
            <a:r>
              <a:rPr lang="en-CA" dirty="0" err="1"/>
              <a:t>Orientada</a:t>
            </a:r>
            <a:r>
              <a:rPr lang="en-CA" dirty="0"/>
              <a:t> a </a:t>
            </a:r>
            <a:r>
              <a:rPr lang="en-CA" dirty="0" err="1"/>
              <a:t>Objetos</a:t>
            </a:r>
            <a:r>
              <a:rPr lang="en-CA" dirty="0"/>
              <a:t> (POO) es un </a:t>
            </a:r>
            <a:r>
              <a:rPr lang="en-CA" dirty="0" err="1"/>
              <a:t>paradigma</a:t>
            </a:r>
            <a:r>
              <a:rPr lang="en-CA" dirty="0"/>
              <a:t> de </a:t>
            </a:r>
            <a:r>
              <a:rPr lang="en-CA" dirty="0" err="1"/>
              <a:t>programación</a:t>
            </a:r>
            <a:r>
              <a:rPr lang="en-CA" dirty="0"/>
              <a:t> </a:t>
            </a:r>
            <a:r>
              <a:rPr lang="en-CA" dirty="0" err="1"/>
              <a:t>utilizado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muchísimos</a:t>
            </a:r>
            <a:r>
              <a:rPr lang="en-CA" dirty="0"/>
              <a:t> </a:t>
            </a:r>
            <a:r>
              <a:rPr lang="en-CA" dirty="0" err="1"/>
              <a:t>lenguajes</a:t>
            </a:r>
            <a:r>
              <a:rPr lang="en-CA" dirty="0"/>
              <a:t>, tales </a:t>
            </a:r>
            <a:r>
              <a:rPr lang="en-CA" dirty="0" err="1"/>
              <a:t>como</a:t>
            </a:r>
            <a:r>
              <a:rPr lang="en-CA" dirty="0"/>
              <a:t> Java, C++, C#, PHP, Swift, Kotlin y por </a:t>
            </a:r>
            <a:r>
              <a:rPr lang="en-CA" dirty="0" err="1"/>
              <a:t>supuesto</a:t>
            </a:r>
            <a:r>
              <a:rPr lang="en-CA" dirty="0"/>
              <a:t>, </a:t>
            </a:r>
            <a:r>
              <a:rPr lang="en-CA" b="1" dirty="0"/>
              <a:t>Python.</a:t>
            </a:r>
          </a:p>
          <a:p>
            <a:endParaRPr lang="en-CA" dirty="0"/>
          </a:p>
          <a:p>
            <a:r>
              <a:rPr lang="en-CA" b="1" dirty="0" err="1"/>
              <a:t>Paradigma</a:t>
            </a:r>
            <a:r>
              <a:rPr lang="en-CA" dirty="0"/>
              <a:t>: </a:t>
            </a:r>
            <a:r>
              <a:rPr lang="en-CA" dirty="0" err="1"/>
              <a:t>Manera</a:t>
            </a:r>
            <a:r>
              <a:rPr lang="en-CA" dirty="0"/>
              <a:t> de </a:t>
            </a:r>
            <a:r>
              <a:rPr lang="en-CA" dirty="0" err="1"/>
              <a:t>programar</a:t>
            </a:r>
            <a:r>
              <a:rPr lang="en-CA" dirty="0"/>
              <a:t> </a:t>
            </a:r>
            <a:r>
              <a:rPr lang="en-CA" dirty="0" err="1"/>
              <a:t>específica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En</a:t>
            </a:r>
            <a:r>
              <a:rPr lang="en-CA" dirty="0"/>
              <a:t> POO se </a:t>
            </a:r>
            <a:r>
              <a:rPr lang="en-CA" dirty="0" err="1"/>
              <a:t>organiza</a:t>
            </a:r>
            <a:r>
              <a:rPr lang="en-CA" dirty="0"/>
              <a:t> el </a:t>
            </a:r>
            <a:r>
              <a:rPr lang="en-CA" dirty="0" err="1"/>
              <a:t>código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unidades</a:t>
            </a:r>
            <a:r>
              <a:rPr lang="en-CA" dirty="0"/>
              <a:t> </a:t>
            </a:r>
            <a:r>
              <a:rPr lang="en-CA" dirty="0" err="1"/>
              <a:t>denominadas</a:t>
            </a:r>
            <a:r>
              <a:rPr lang="en-CA" dirty="0"/>
              <a:t> </a:t>
            </a:r>
            <a:r>
              <a:rPr lang="en-CA" dirty="0" err="1"/>
              <a:t>clases</a:t>
            </a:r>
            <a:r>
              <a:rPr lang="en-CA" dirty="0"/>
              <a:t>, de las </a:t>
            </a:r>
            <a:r>
              <a:rPr lang="en-CA" dirty="0" err="1"/>
              <a:t>cuales</a:t>
            </a:r>
            <a:r>
              <a:rPr lang="en-CA" dirty="0"/>
              <a:t> se </a:t>
            </a:r>
            <a:r>
              <a:rPr lang="en-CA" dirty="0" err="1"/>
              <a:t>crean</a:t>
            </a:r>
            <a:r>
              <a:rPr lang="en-CA" dirty="0"/>
              <a:t> </a:t>
            </a:r>
            <a:r>
              <a:rPr lang="en-CA" dirty="0" err="1"/>
              <a:t>objetos</a:t>
            </a:r>
            <a:r>
              <a:rPr lang="en-CA" dirty="0"/>
              <a:t> que se </a:t>
            </a:r>
            <a:r>
              <a:rPr lang="en-CA" dirty="0" err="1"/>
              <a:t>relacionan</a:t>
            </a:r>
            <a:r>
              <a:rPr lang="en-CA" dirty="0"/>
              <a:t> entre </a:t>
            </a:r>
            <a:r>
              <a:rPr lang="en-CA" dirty="0" err="1"/>
              <a:t>sí</a:t>
            </a:r>
            <a:r>
              <a:rPr lang="en-CA" dirty="0"/>
              <a:t> para </a:t>
            </a:r>
            <a:r>
              <a:rPr lang="en-CA" dirty="0" err="1"/>
              <a:t>conseguir</a:t>
            </a:r>
            <a:r>
              <a:rPr lang="en-CA" dirty="0"/>
              <a:t> los </a:t>
            </a:r>
            <a:r>
              <a:rPr lang="en-CA" dirty="0" err="1"/>
              <a:t>objetivos</a:t>
            </a:r>
            <a:r>
              <a:rPr lang="en-CA" dirty="0"/>
              <a:t>.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957E136-A529-7A45-B352-D9B88D2A9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091" y="450467"/>
            <a:ext cx="1240221" cy="1240221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BCB504E8-DE6E-674C-897D-788BF724F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301" y="3428999"/>
            <a:ext cx="1512779" cy="15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centro de todo: la clase y el objeto.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62704" cy="4667250"/>
          </a:xfrm>
        </p:spPr>
        <p:txBody>
          <a:bodyPr>
            <a:normAutofit/>
          </a:bodyPr>
          <a:lstStyle/>
          <a:p>
            <a:r>
              <a:rPr lang="en-CA" dirty="0"/>
              <a:t>Una </a:t>
            </a:r>
            <a:r>
              <a:rPr lang="en-CA" dirty="0" err="1"/>
              <a:t>clase</a:t>
            </a:r>
            <a:r>
              <a:rPr lang="en-CA" dirty="0"/>
              <a:t> es una </a:t>
            </a:r>
            <a:r>
              <a:rPr lang="en-CA" dirty="0" err="1"/>
              <a:t>especie</a:t>
            </a:r>
            <a:r>
              <a:rPr lang="en-CA" dirty="0"/>
              <a:t> de </a:t>
            </a:r>
            <a:r>
              <a:rPr lang="en-CA" dirty="0" err="1"/>
              <a:t>molde</a:t>
            </a:r>
            <a:r>
              <a:rPr lang="en-CA" dirty="0"/>
              <a:t> </a:t>
            </a:r>
            <a:r>
              <a:rPr lang="en-CA" dirty="0" err="1"/>
              <a:t>donde</a:t>
            </a:r>
            <a:r>
              <a:rPr lang="en-CA" dirty="0"/>
              <a:t> se </a:t>
            </a:r>
            <a:r>
              <a:rPr lang="en-CA" dirty="0" err="1"/>
              <a:t>definen</a:t>
            </a:r>
            <a:r>
              <a:rPr lang="en-CA" dirty="0"/>
              <a:t> los </a:t>
            </a:r>
            <a:r>
              <a:rPr lang="en-CA" b="1" dirty="0" err="1"/>
              <a:t>atributos</a:t>
            </a:r>
            <a:r>
              <a:rPr lang="en-CA" dirty="0"/>
              <a:t> y </a:t>
            </a:r>
            <a:r>
              <a:rPr lang="en-CA" b="1" dirty="0" err="1"/>
              <a:t>métodos</a:t>
            </a:r>
            <a:r>
              <a:rPr lang="en-CA" dirty="0"/>
              <a:t> para </a:t>
            </a:r>
            <a:r>
              <a:rPr lang="en-CA" dirty="0" err="1"/>
              <a:t>crear</a:t>
            </a:r>
            <a:r>
              <a:rPr lang="en-CA" dirty="0"/>
              <a:t> </a:t>
            </a:r>
            <a:r>
              <a:rPr lang="en-CA" dirty="0" err="1"/>
              <a:t>objetos</a:t>
            </a:r>
            <a:r>
              <a:rPr lang="en-CA" dirty="0"/>
              <a:t> con </a:t>
            </a:r>
            <a:r>
              <a:rPr lang="en-CA" dirty="0" err="1"/>
              <a:t>éstas</a:t>
            </a:r>
            <a:r>
              <a:rPr lang="en-CA" dirty="0"/>
              <a:t> </a:t>
            </a:r>
            <a:r>
              <a:rPr lang="en-CA" dirty="0" err="1"/>
              <a:t>características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 err="1"/>
              <a:t>Objeto</a:t>
            </a:r>
            <a:r>
              <a:rPr lang="en-CA" dirty="0"/>
              <a:t>: </a:t>
            </a:r>
            <a:r>
              <a:rPr lang="en-CA" b="1" dirty="0" err="1"/>
              <a:t>Instancia</a:t>
            </a:r>
            <a:r>
              <a:rPr lang="en-CA" b="1" dirty="0"/>
              <a:t> de una </a:t>
            </a:r>
            <a:r>
              <a:rPr lang="en-CA" b="1" dirty="0" err="1"/>
              <a:t>clase</a:t>
            </a:r>
            <a:r>
              <a:rPr lang="en-CA" b="1" dirty="0"/>
              <a:t>. </a:t>
            </a:r>
          </a:p>
          <a:p>
            <a:endParaRPr lang="en-CA" b="1" dirty="0"/>
          </a:p>
          <a:p>
            <a:r>
              <a:rPr lang="en-CA" dirty="0" err="1"/>
              <a:t>Atributo</a:t>
            </a:r>
            <a:r>
              <a:rPr lang="en-CA" dirty="0"/>
              <a:t>: </a:t>
            </a:r>
            <a:r>
              <a:rPr lang="en-CA" dirty="0" err="1"/>
              <a:t>Características</a:t>
            </a:r>
            <a:r>
              <a:rPr lang="en-CA" dirty="0"/>
              <a:t> de la </a:t>
            </a:r>
            <a:r>
              <a:rPr lang="en-CA" dirty="0" err="1"/>
              <a:t>clase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Método</a:t>
            </a:r>
            <a:r>
              <a:rPr lang="en-CA" dirty="0"/>
              <a:t>: </a:t>
            </a:r>
            <a:r>
              <a:rPr lang="en-CA" dirty="0" err="1"/>
              <a:t>Algoritmo</a:t>
            </a:r>
            <a:r>
              <a:rPr lang="en-CA" dirty="0"/>
              <a:t> </a:t>
            </a:r>
            <a:r>
              <a:rPr lang="en-CA" dirty="0" err="1"/>
              <a:t>asociado</a:t>
            </a:r>
            <a:r>
              <a:rPr lang="en-CA" dirty="0"/>
              <a:t> a un </a:t>
            </a:r>
            <a:r>
              <a:rPr lang="en-CA" dirty="0" err="1"/>
              <a:t>objeto</a:t>
            </a:r>
            <a:r>
              <a:rPr lang="en-CA" dirty="0"/>
              <a:t>  que </a:t>
            </a:r>
            <a:r>
              <a:rPr lang="en-CA" dirty="0" err="1"/>
              <a:t>realiza</a:t>
            </a:r>
            <a:r>
              <a:rPr lang="en-CA" dirty="0"/>
              <a:t> el </a:t>
            </a:r>
            <a:r>
              <a:rPr lang="en-CA" dirty="0" err="1"/>
              <a:t>objeto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73A2DCC-A6FF-CA4C-BB9A-4D6C4A4F3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018" y="381090"/>
            <a:ext cx="1325563" cy="132556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7F46E09-7026-4641-AEE7-BCF901D4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11" y="1901800"/>
            <a:ext cx="1496928" cy="149692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05BD67-B3EF-FD4A-99CE-565D7A185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3951" y="3689786"/>
            <a:ext cx="2198049" cy="21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9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auto hace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rum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rum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5137"/>
            <a:ext cx="6203869" cy="4732801"/>
          </a:xfrm>
        </p:spPr>
        <p:txBody>
          <a:bodyPr>
            <a:normAutofit fontScale="92500" lnSpcReduction="10000"/>
          </a:bodyPr>
          <a:lstStyle/>
          <a:p>
            <a:r>
              <a:rPr lang="en-CA" dirty="0" err="1"/>
              <a:t>Todos</a:t>
            </a:r>
            <a:r>
              <a:rPr lang="en-CA" dirty="0"/>
              <a:t> los autos </a:t>
            </a:r>
            <a:r>
              <a:rPr lang="en-CA" dirty="0" err="1"/>
              <a:t>tienen</a:t>
            </a:r>
            <a:r>
              <a:rPr lang="en-CA" dirty="0"/>
              <a:t> 4 </a:t>
            </a:r>
            <a:r>
              <a:rPr lang="en-CA" dirty="0" err="1"/>
              <a:t>ruedas</a:t>
            </a:r>
            <a:r>
              <a:rPr lang="en-CA" dirty="0"/>
              <a:t>, </a:t>
            </a:r>
            <a:r>
              <a:rPr lang="en-CA" dirty="0" err="1"/>
              <a:t>tienen</a:t>
            </a:r>
            <a:r>
              <a:rPr lang="en-CA" dirty="0"/>
              <a:t> </a:t>
            </a:r>
            <a:r>
              <a:rPr lang="en-CA" dirty="0" err="1"/>
              <a:t>ventanas</a:t>
            </a:r>
            <a:r>
              <a:rPr lang="en-CA" dirty="0"/>
              <a:t>, motor, luces, asientos y volantes, por lo que Podemos </a:t>
            </a:r>
            <a:r>
              <a:rPr lang="en-CA" dirty="0" err="1"/>
              <a:t>decir</a:t>
            </a:r>
            <a:r>
              <a:rPr lang="en-CA" dirty="0"/>
              <a:t> que la </a:t>
            </a:r>
            <a:r>
              <a:rPr lang="en-CA" dirty="0" err="1"/>
              <a:t>clase</a:t>
            </a:r>
            <a:r>
              <a:rPr lang="en-CA" dirty="0"/>
              <a:t> auto es el </a:t>
            </a:r>
            <a:r>
              <a:rPr lang="en-CA" dirty="0" err="1"/>
              <a:t>plano</a:t>
            </a:r>
            <a:r>
              <a:rPr lang="en-CA" dirty="0"/>
              <a:t> para producer </a:t>
            </a:r>
            <a:r>
              <a:rPr lang="en-CA" dirty="0" err="1"/>
              <a:t>más</a:t>
            </a:r>
            <a:r>
              <a:rPr lang="en-CA" dirty="0"/>
              <a:t> autos. </a:t>
            </a:r>
          </a:p>
          <a:p>
            <a:endParaRPr lang="en-CA" dirty="0"/>
          </a:p>
          <a:p>
            <a:r>
              <a:rPr lang="en-CA" dirty="0" err="1"/>
              <a:t>También</a:t>
            </a:r>
            <a:r>
              <a:rPr lang="en-CA" dirty="0"/>
              <a:t> </a:t>
            </a:r>
            <a:r>
              <a:rPr lang="en-CA" dirty="0" err="1"/>
              <a:t>podríamos</a:t>
            </a:r>
            <a:r>
              <a:rPr lang="en-CA" dirty="0"/>
              <a:t> </a:t>
            </a:r>
            <a:r>
              <a:rPr lang="en-CA" dirty="0" err="1"/>
              <a:t>hacer</a:t>
            </a:r>
            <a:r>
              <a:rPr lang="en-CA" dirty="0"/>
              <a:t> una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llamada</a:t>
            </a:r>
            <a:r>
              <a:rPr lang="en-CA" dirty="0"/>
              <a:t> Tiguan y los </a:t>
            </a:r>
            <a:r>
              <a:rPr lang="en-CA" dirty="0" err="1"/>
              <a:t>atributos</a:t>
            </a:r>
            <a:r>
              <a:rPr lang="en-CA" dirty="0"/>
              <a:t> y </a:t>
            </a:r>
            <a:r>
              <a:rPr lang="en-CA" dirty="0" err="1"/>
              <a:t>métodos</a:t>
            </a:r>
            <a:r>
              <a:rPr lang="en-CA" dirty="0"/>
              <a:t> (</a:t>
            </a:r>
            <a:r>
              <a:rPr lang="en-CA" dirty="0" err="1"/>
              <a:t>qué</a:t>
            </a:r>
            <a:r>
              <a:rPr lang="en-CA" dirty="0"/>
              <a:t> </a:t>
            </a:r>
            <a:r>
              <a:rPr lang="en-CA" dirty="0" err="1"/>
              <a:t>tiene</a:t>
            </a:r>
            <a:r>
              <a:rPr lang="en-CA" dirty="0"/>
              <a:t> y </a:t>
            </a:r>
            <a:r>
              <a:rPr lang="en-CA" dirty="0" err="1"/>
              <a:t>qué</a:t>
            </a:r>
            <a:r>
              <a:rPr lang="en-CA" dirty="0"/>
              <a:t> </a:t>
            </a:r>
            <a:r>
              <a:rPr lang="en-CA" dirty="0" err="1"/>
              <a:t>hace</a:t>
            </a:r>
            <a:r>
              <a:rPr lang="en-CA" dirty="0"/>
              <a:t>) </a:t>
            </a:r>
            <a:r>
              <a:rPr lang="en-CA" dirty="0" err="1"/>
              <a:t>podrían</a:t>
            </a:r>
            <a:r>
              <a:rPr lang="en-CA" dirty="0"/>
              <a:t> ser </a:t>
            </a:r>
            <a:r>
              <a:rPr lang="en-CA" dirty="0" err="1"/>
              <a:t>diferentes</a:t>
            </a:r>
            <a:r>
              <a:rPr lang="en-CA" dirty="0"/>
              <a:t> entre las </a:t>
            </a:r>
            <a:r>
              <a:rPr lang="en-CA" dirty="0" err="1"/>
              <a:t>versiones</a:t>
            </a:r>
            <a:r>
              <a:rPr lang="en-CA" dirty="0"/>
              <a:t>, </a:t>
            </a:r>
            <a:r>
              <a:rPr lang="en-CA" dirty="0" err="1"/>
              <a:t>precios</a:t>
            </a:r>
            <a:r>
              <a:rPr lang="en-CA" dirty="0"/>
              <a:t> y </a:t>
            </a:r>
            <a:r>
              <a:rPr lang="en-CA" dirty="0" err="1"/>
              <a:t>años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Para lo anterior </a:t>
            </a:r>
            <a:r>
              <a:rPr lang="en-CA" dirty="0" err="1"/>
              <a:t>usaremos</a:t>
            </a:r>
            <a:r>
              <a:rPr lang="en-CA" dirty="0"/>
              <a:t> algo </a:t>
            </a:r>
            <a:r>
              <a:rPr lang="en-CA" dirty="0" err="1"/>
              <a:t>llamado</a:t>
            </a:r>
            <a:r>
              <a:rPr lang="en-CA" dirty="0"/>
              <a:t> </a:t>
            </a:r>
            <a:r>
              <a:rPr lang="en-CA" b="1" dirty="0"/>
              <a:t>HERENCIA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334DE-B204-CC44-980D-CB4A62A8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1" y="838175"/>
            <a:ext cx="4726944" cy="1643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8C343-68DF-0048-8D72-B8E6B5511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1" y="2761980"/>
            <a:ext cx="4726944" cy="161407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0A15D8-37D5-4E4C-B6C4-0B98E4CAD7C3}"/>
              </a:ext>
            </a:extLst>
          </p:cNvPr>
          <p:cNvSpPr txBox="1">
            <a:spLocks/>
          </p:cNvSpPr>
          <p:nvPr/>
        </p:nvSpPr>
        <p:spPr>
          <a:xfrm>
            <a:off x="8953006" y="5612643"/>
            <a:ext cx="3064824" cy="368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CA" sz="1600" dirty="0"/>
              <a:t>* </a:t>
            </a:r>
            <a:r>
              <a:rPr lang="en-CA" sz="1600" dirty="0" err="1"/>
              <a:t>En</a:t>
            </a:r>
            <a:r>
              <a:rPr lang="en-CA" sz="1600" dirty="0"/>
              <a:t> un </a:t>
            </a:r>
            <a:r>
              <a:rPr lang="en-CA" sz="1600" dirty="0" err="1"/>
              <a:t>mundo</a:t>
            </a:r>
            <a:r>
              <a:rPr lang="en-CA" sz="1600" dirty="0"/>
              <a:t> </a:t>
            </a:r>
            <a:r>
              <a:rPr lang="en-CA" sz="1600" dirty="0" err="1"/>
              <a:t>imaginario</a:t>
            </a:r>
            <a:r>
              <a:rPr lang="en-CA" sz="1600" dirty="0"/>
              <a:t> ideal.</a:t>
            </a:r>
          </a:p>
        </p:txBody>
      </p:sp>
    </p:spTree>
    <p:extLst>
      <p:ext uri="{BB962C8B-B14F-4D97-AF65-F5344CB8AC3E}">
        <p14:creationId xmlns:p14="http://schemas.microsoft.com/office/powerpoint/2010/main" val="50481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Clases y objetos… ¿con qué se come o qué?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" dirty="0"/>
              <a:t>La ejemplificación Clásica es la siguiente:</a:t>
            </a:r>
            <a:endParaRPr lang="es-ES_tradnl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DAA8E-6A2F-EA4B-9D01-B10461B5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56" y="2393911"/>
            <a:ext cx="4940244" cy="3701890"/>
          </a:xfrm>
          <a:prstGeom prst="roundRect">
            <a:avLst>
              <a:gd name="adj" fmla="val 53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92E40DC-312A-7741-99B5-E1A49FF2F812}"/>
              </a:ext>
            </a:extLst>
          </p:cNvPr>
          <p:cNvSpPr txBox="1">
            <a:spLocks/>
          </p:cNvSpPr>
          <p:nvPr/>
        </p:nvSpPr>
        <p:spPr>
          <a:xfrm>
            <a:off x="6495019" y="2393911"/>
            <a:ext cx="5404055" cy="372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Una clase es el molde</a:t>
            </a:r>
          </a:p>
          <a:p>
            <a:endParaRPr lang="es-E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 ella se pueden crear objetos que comparten características o acciones (atributos y métodos) en común. </a:t>
            </a:r>
            <a:endParaRPr lang="es-ES_tradnl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4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66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Pilares de la Programación Orientada a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5" y="1678141"/>
            <a:ext cx="11459689" cy="4667250"/>
          </a:xfrm>
        </p:spPr>
        <p:txBody>
          <a:bodyPr>
            <a:normAutofit/>
          </a:bodyPr>
          <a:lstStyle/>
          <a:p>
            <a:r>
              <a:rPr lang="en-CA" dirty="0"/>
              <a:t>Los </a:t>
            </a:r>
            <a:r>
              <a:rPr lang="en-CA" dirty="0" err="1"/>
              <a:t>pilares</a:t>
            </a:r>
            <a:r>
              <a:rPr lang="en-CA" dirty="0"/>
              <a:t> de la </a:t>
            </a:r>
            <a:r>
              <a:rPr lang="en-CA" dirty="0" err="1"/>
              <a:t>programación</a:t>
            </a:r>
            <a:r>
              <a:rPr lang="en-CA" dirty="0"/>
              <a:t> son 4: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 err="1"/>
              <a:t>Abstracción</a:t>
            </a:r>
            <a:r>
              <a:rPr lang="en-CA" dirty="0"/>
              <a:t>		</a:t>
            </a:r>
            <a:r>
              <a:rPr lang="en-CA" dirty="0" err="1"/>
              <a:t>Encapsulamiento</a:t>
            </a:r>
            <a:r>
              <a:rPr lang="en-CA" dirty="0"/>
              <a:t>		</a:t>
            </a:r>
            <a:r>
              <a:rPr lang="en-CA" dirty="0" err="1"/>
              <a:t>Herencia</a:t>
            </a:r>
            <a:r>
              <a:rPr lang="en-CA" dirty="0"/>
              <a:t>		</a:t>
            </a:r>
            <a:r>
              <a:rPr lang="en-CA" dirty="0" err="1"/>
              <a:t>Polimorfismo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3" name="Picture 12" descr="A picture containing wheel&#10;&#10;Description automatically generated">
            <a:extLst>
              <a:ext uri="{FF2B5EF4-FFF2-40B4-BE49-F238E27FC236}">
                <a16:creationId xmlns:a16="http://schemas.microsoft.com/office/drawing/2014/main" id="{154EBC96-301B-3849-8557-90042C7F8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075" y="3124032"/>
            <a:ext cx="1911172" cy="1911172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07E3EAAA-0552-2841-9BB8-17C566BE4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459" y="3124032"/>
            <a:ext cx="1911172" cy="1911172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292AD3B-82FB-0D4D-BB1A-78A17D638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43" y="3124032"/>
            <a:ext cx="1911172" cy="191117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4BDBB6E-AC2D-8C42-A3E8-8EBD4CECB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75" y="3124032"/>
            <a:ext cx="1911172" cy="19111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30604C-4A6C-A843-8E1B-8067FCD533C1}"/>
              </a:ext>
            </a:extLst>
          </p:cNvPr>
          <p:cNvSpPr txBox="1"/>
          <p:nvPr/>
        </p:nvSpPr>
        <p:spPr>
          <a:xfrm>
            <a:off x="411375" y="5146450"/>
            <a:ext cx="1911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Identificar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las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características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y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comportamientos</a:t>
            </a:r>
            <a:endParaRPr lang="es-ES_tradnl" sz="160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8EBF29-4EC7-7446-B402-C4B02ACB928F}"/>
              </a:ext>
            </a:extLst>
          </p:cNvPr>
          <p:cNvSpPr txBox="1"/>
          <p:nvPr/>
        </p:nvSpPr>
        <p:spPr>
          <a:xfrm>
            <a:off x="3460635" y="5146450"/>
            <a:ext cx="20588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Ocultar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complejidad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del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código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,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pertenece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a la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parte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privada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.</a:t>
            </a:r>
            <a:endParaRPr lang="es-ES_tradnl" sz="160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2DE75-090B-F046-9EF2-B2C62598B019}"/>
              </a:ext>
            </a:extLst>
          </p:cNvPr>
          <p:cNvSpPr txBox="1"/>
          <p:nvPr/>
        </p:nvSpPr>
        <p:spPr>
          <a:xfrm>
            <a:off x="6245725" y="5146450"/>
            <a:ext cx="2904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Reutilizar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características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y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comportamientos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de una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clase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superior,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clase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padre, a sus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clases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dirty="0" err="1">
                <a:latin typeface="SF Pro Display" pitchFamily="2" charset="0"/>
                <a:ea typeface="SF Pro Display" pitchFamily="2" charset="0"/>
              </a:rPr>
              <a:t>hijas</a:t>
            </a:r>
            <a:r>
              <a:rPr lang="en-CA" sz="1600" dirty="0">
                <a:latin typeface="SF Pro Display" pitchFamily="2" charset="0"/>
                <a:ea typeface="SF Pro Display" pitchFamily="2" charset="0"/>
              </a:rPr>
              <a:t>.</a:t>
            </a:r>
            <a:endParaRPr lang="es-ES_tradnl" sz="140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33DB4D-D125-8A44-8963-B8AA12CD8B25}"/>
              </a:ext>
            </a:extLst>
          </p:cNvPr>
          <p:cNvSpPr/>
          <p:nvPr/>
        </p:nvSpPr>
        <p:spPr>
          <a:xfrm>
            <a:off x="9415530" y="5143311"/>
            <a:ext cx="2667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Definir</a:t>
            </a:r>
            <a:r>
              <a:rPr lang="en-CA" sz="1600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métodos</a:t>
            </a:r>
            <a:r>
              <a:rPr lang="en-CA" sz="1600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 de un </a:t>
            </a:r>
            <a:r>
              <a:rPr lang="en-CA" sz="1600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objeto</a:t>
            </a:r>
            <a:r>
              <a:rPr lang="en-CA" sz="1600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 con </a:t>
            </a:r>
            <a:r>
              <a:rPr lang="en-CA" sz="1600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mismo</a:t>
            </a:r>
            <a:r>
              <a:rPr lang="en-CA" sz="1600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nombre</a:t>
            </a:r>
            <a:r>
              <a:rPr lang="en-CA" sz="1600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. </a:t>
            </a:r>
            <a:r>
              <a:rPr lang="en-CA" sz="1600" b="1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Múltiples</a:t>
            </a:r>
            <a:r>
              <a:rPr lang="en-CA" sz="1600" b="1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 </a:t>
            </a:r>
            <a:r>
              <a:rPr lang="en-CA" sz="1600" b="1" dirty="0" err="1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formas</a:t>
            </a:r>
            <a:r>
              <a:rPr lang="en-CA" sz="1600" b="1" dirty="0">
                <a:solidFill>
                  <a:srgbClr val="000000"/>
                </a:solidFill>
                <a:latin typeface="SF Pro Display" pitchFamily="2" charset="0"/>
                <a:ea typeface="SF Pro Display" pitchFamily="2" charset="0"/>
              </a:rPr>
              <a:t>. </a:t>
            </a:r>
            <a:endParaRPr lang="es-ES_tradnl" sz="16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83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Abstracción: Usa la imaginación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638A302-64C4-BC43-9102-AB12AF49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4" y="1582308"/>
            <a:ext cx="8647042" cy="4594655"/>
          </a:xfrm>
        </p:spPr>
        <p:txBody>
          <a:bodyPr>
            <a:normAutofit/>
          </a:bodyPr>
          <a:lstStyle/>
          <a:p>
            <a:r>
              <a:rPr lang="es-ES_tradnl" dirty="0"/>
              <a:t>La abstracción es quizá el concepto más de práctica y experiencia que de estudio.</a:t>
            </a:r>
          </a:p>
          <a:p>
            <a:endParaRPr lang="es-ES_tradnl" dirty="0"/>
          </a:p>
          <a:p>
            <a:r>
              <a:rPr lang="es-ES_tradnl" dirty="0"/>
              <a:t>Significa que puedas describir lo más apropiado posible al objeto que vas a modelar. </a:t>
            </a:r>
          </a:p>
          <a:p>
            <a:endParaRPr lang="es-ES_tradnl" dirty="0"/>
          </a:p>
          <a:p>
            <a:r>
              <a:rPr lang="es-ES_tradnl" b="1" dirty="0"/>
              <a:t>OJO</a:t>
            </a:r>
            <a:r>
              <a:rPr lang="es-ES_tradnl" dirty="0"/>
              <a:t>: No significa que pongas todos los atributos y métodos que se te ocurran, sino que sean los necesarios y no olvidar que estos requieren memoria y otros recursos limitados.</a:t>
            </a:r>
          </a:p>
        </p:txBody>
      </p:sp>
      <p:pic>
        <p:nvPicPr>
          <p:cNvPr id="20" name="Picture 19" descr="A picture containing toy&#10;&#10;Description automatically generated">
            <a:extLst>
              <a:ext uri="{FF2B5EF4-FFF2-40B4-BE49-F238E27FC236}">
                <a16:creationId xmlns:a16="http://schemas.microsoft.com/office/drawing/2014/main" id="{CAA75EFA-45D6-4A4F-9231-50081FE06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478" y="520675"/>
            <a:ext cx="1778000" cy="177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5186-01EA-1C4C-9903-FE64F237549A}"/>
              </a:ext>
            </a:extLst>
          </p:cNvPr>
          <p:cNvSpPr txBox="1"/>
          <p:nvPr/>
        </p:nvSpPr>
        <p:spPr>
          <a:xfrm>
            <a:off x="9672986" y="2500180"/>
            <a:ext cx="2131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Clase </a:t>
            </a:r>
            <a:r>
              <a:rPr lang="es-ES_tradnl" b="1" dirty="0"/>
              <a:t>Alumno</a:t>
            </a:r>
            <a:r>
              <a:rPr lang="es-ES_tradnl" dirty="0"/>
              <a:t>:</a:t>
            </a:r>
          </a:p>
          <a:p>
            <a:r>
              <a:rPr lang="es-ES_tradnl" dirty="0"/>
              <a:t>  </a:t>
            </a:r>
            <a:r>
              <a:rPr lang="es-ES_tradnl" b="1" dirty="0">
                <a:solidFill>
                  <a:srgbClr val="00B050"/>
                </a:solidFill>
              </a:rPr>
              <a:t>Atributos:</a:t>
            </a:r>
            <a:endParaRPr lang="es-ES_tradnl" dirty="0"/>
          </a:p>
          <a:p>
            <a:r>
              <a:rPr lang="es-ES_tradnl" dirty="0"/>
              <a:t>	</a:t>
            </a:r>
            <a:r>
              <a:rPr lang="es-ES_tradnl" dirty="0" err="1"/>
              <a:t>N.Cuenta</a:t>
            </a:r>
            <a:endParaRPr lang="es-ES_tradnl" dirty="0"/>
          </a:p>
          <a:p>
            <a:r>
              <a:rPr lang="es-ES_tradnl" dirty="0"/>
              <a:t>	Nombre</a:t>
            </a:r>
          </a:p>
          <a:p>
            <a:r>
              <a:rPr lang="es-ES_tradnl" dirty="0"/>
              <a:t>	Apellidos</a:t>
            </a:r>
          </a:p>
          <a:p>
            <a:r>
              <a:rPr lang="es-ES_tradnl" dirty="0"/>
              <a:t>	Calificación</a:t>
            </a:r>
          </a:p>
          <a:p>
            <a:r>
              <a:rPr lang="es-ES_tradnl" dirty="0"/>
              <a:t>	</a:t>
            </a:r>
            <a:r>
              <a:rPr lang="es-ES_tradnl" dirty="0" err="1">
                <a:solidFill>
                  <a:srgbClr val="FF0000"/>
                </a:solidFill>
              </a:rPr>
              <a:t>NoDeOjos</a:t>
            </a:r>
            <a:endParaRPr lang="es-ES_tradnl" dirty="0">
              <a:solidFill>
                <a:srgbClr val="FF0000"/>
              </a:solidFill>
            </a:endParaRPr>
          </a:p>
          <a:p>
            <a:r>
              <a:rPr lang="es-ES_tradnl" dirty="0"/>
              <a:t>  </a:t>
            </a:r>
            <a:r>
              <a:rPr lang="es-ES_tradnl" b="1" dirty="0">
                <a:solidFill>
                  <a:srgbClr val="0070C0"/>
                </a:solidFill>
              </a:rPr>
              <a:t>Métodos:</a:t>
            </a:r>
            <a:endParaRPr lang="es-ES_tradnl" dirty="0"/>
          </a:p>
          <a:p>
            <a:r>
              <a:rPr lang="es-ES_tradnl" dirty="0"/>
              <a:t>	</a:t>
            </a:r>
            <a:r>
              <a:rPr lang="es-ES_tradnl" dirty="0" err="1"/>
              <a:t>HacerExamen</a:t>
            </a:r>
            <a:r>
              <a:rPr lang="es-ES_tradnl" dirty="0"/>
              <a:t>()</a:t>
            </a:r>
          </a:p>
          <a:p>
            <a:r>
              <a:rPr lang="es-ES_tradnl" dirty="0"/>
              <a:t>	Estudiar()</a:t>
            </a:r>
          </a:p>
          <a:p>
            <a:r>
              <a:rPr lang="es-ES_tradnl" dirty="0"/>
              <a:t>	Reprobar()</a:t>
            </a:r>
          </a:p>
          <a:p>
            <a:r>
              <a:rPr lang="es-ES_tradnl" dirty="0">
                <a:solidFill>
                  <a:srgbClr val="FF0000"/>
                </a:solidFill>
              </a:rPr>
              <a:t>	Arrastrarse()</a:t>
            </a:r>
          </a:p>
        </p:txBody>
      </p:sp>
    </p:spTree>
    <p:extLst>
      <p:ext uri="{BB962C8B-B14F-4D97-AF65-F5344CB8AC3E}">
        <p14:creationId xmlns:p14="http://schemas.microsoft.com/office/powerpoint/2010/main" val="237283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Encapsulamiento: No enseñes de más.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4549160" cy="4667250"/>
          </a:xfrm>
        </p:spPr>
        <p:txBody>
          <a:bodyPr>
            <a:normAutofit fontScale="92500"/>
          </a:bodyPr>
          <a:lstStyle/>
          <a:p>
            <a:r>
              <a:rPr lang="en-CA" dirty="0"/>
              <a:t>La </a:t>
            </a:r>
            <a:r>
              <a:rPr lang="en-CA" dirty="0" err="1"/>
              <a:t>encapsulación</a:t>
            </a:r>
            <a:r>
              <a:rPr lang="en-CA" dirty="0"/>
              <a:t> </a:t>
            </a:r>
            <a:r>
              <a:rPr lang="en-CA" dirty="0" err="1"/>
              <a:t>consiste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denegar</a:t>
            </a:r>
            <a:r>
              <a:rPr lang="en-CA" dirty="0"/>
              <a:t> el </a:t>
            </a:r>
            <a:r>
              <a:rPr lang="en-CA" dirty="0" err="1"/>
              <a:t>acceso</a:t>
            </a:r>
            <a:r>
              <a:rPr lang="en-CA" dirty="0"/>
              <a:t> a los </a:t>
            </a:r>
            <a:r>
              <a:rPr lang="en-CA" dirty="0" err="1"/>
              <a:t>atributos</a:t>
            </a:r>
            <a:r>
              <a:rPr lang="en-CA" dirty="0"/>
              <a:t> y </a:t>
            </a:r>
            <a:r>
              <a:rPr lang="en-CA" dirty="0" err="1"/>
              <a:t>métodos</a:t>
            </a:r>
            <a:r>
              <a:rPr lang="en-CA" dirty="0"/>
              <a:t> </a:t>
            </a:r>
            <a:r>
              <a:rPr lang="en-CA" dirty="0" err="1"/>
              <a:t>internos</a:t>
            </a:r>
            <a:r>
              <a:rPr lang="en-CA" dirty="0"/>
              <a:t> de la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desde</a:t>
            </a:r>
            <a:r>
              <a:rPr lang="en-CA" dirty="0"/>
              <a:t> el exterior.</a:t>
            </a:r>
          </a:p>
          <a:p>
            <a:r>
              <a:rPr lang="en-CA" dirty="0" err="1"/>
              <a:t>Esto</a:t>
            </a:r>
            <a:r>
              <a:rPr lang="en-CA" dirty="0"/>
              <a:t> es </a:t>
            </a:r>
            <a:r>
              <a:rPr lang="en-CA" dirty="0" err="1"/>
              <a:t>útil</a:t>
            </a:r>
            <a:r>
              <a:rPr lang="en-CA" dirty="0"/>
              <a:t> para </a:t>
            </a:r>
            <a:r>
              <a:rPr lang="en-CA" dirty="0" err="1"/>
              <a:t>lenguajes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Java </a:t>
            </a:r>
            <a:r>
              <a:rPr lang="en-CA" dirty="0" err="1"/>
              <a:t>pero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Python no es </a:t>
            </a:r>
            <a:r>
              <a:rPr lang="en-CA" dirty="0" err="1"/>
              <a:t>muy</a:t>
            </a:r>
            <a:r>
              <a:rPr lang="en-CA" dirty="0"/>
              <a:t> </a:t>
            </a:r>
            <a:r>
              <a:rPr lang="en-CA" dirty="0" err="1"/>
              <a:t>útil</a:t>
            </a:r>
            <a:r>
              <a:rPr lang="en-CA" dirty="0"/>
              <a:t> que </a:t>
            </a:r>
            <a:r>
              <a:rPr lang="en-CA" dirty="0" err="1"/>
              <a:t>digamos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Se </a:t>
            </a:r>
            <a:r>
              <a:rPr lang="en-CA" dirty="0" err="1"/>
              <a:t>puede</a:t>
            </a:r>
            <a:r>
              <a:rPr lang="en-CA" dirty="0"/>
              <a:t> </a:t>
            </a:r>
            <a:r>
              <a:rPr lang="en-CA" dirty="0" err="1"/>
              <a:t>simular</a:t>
            </a:r>
            <a:r>
              <a:rPr lang="en-CA" dirty="0"/>
              <a:t> </a:t>
            </a:r>
            <a:r>
              <a:rPr lang="en-CA" dirty="0" err="1"/>
              <a:t>precediendo</a:t>
            </a:r>
            <a:r>
              <a:rPr lang="en-CA" dirty="0"/>
              <a:t> </a:t>
            </a:r>
            <a:r>
              <a:rPr lang="en-CA" dirty="0" err="1"/>
              <a:t>atributos</a:t>
            </a:r>
            <a:r>
              <a:rPr lang="en-CA" dirty="0"/>
              <a:t> y </a:t>
            </a:r>
            <a:r>
              <a:rPr lang="en-CA" dirty="0" err="1"/>
              <a:t>métodos</a:t>
            </a:r>
            <a:r>
              <a:rPr lang="en-CA" dirty="0"/>
              <a:t> con dos </a:t>
            </a:r>
            <a:r>
              <a:rPr lang="en-CA" dirty="0" err="1"/>
              <a:t>barras</a:t>
            </a:r>
            <a:r>
              <a:rPr lang="en-CA" dirty="0"/>
              <a:t> </a:t>
            </a:r>
            <a:r>
              <a:rPr lang="en-CA" dirty="0" err="1"/>
              <a:t>bajas</a:t>
            </a:r>
            <a:r>
              <a:rPr lang="en-CA" dirty="0"/>
              <a:t> __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FA510-11EC-8B4D-88B4-6F250FFDE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23" y="1690688"/>
            <a:ext cx="5966441" cy="40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65125"/>
            <a:ext cx="11330609" cy="1325563"/>
          </a:xfrm>
        </p:spPr>
        <p:txBody>
          <a:bodyPr>
            <a:normAutofit fontScale="90000"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Herencia. </a:t>
            </a:r>
            <a:br>
              <a:rPr lang="es-ES_tradnl" sz="3600" b="1" dirty="0">
                <a:latin typeface="SF Pro Display" pitchFamily="2" charset="0"/>
                <a:ea typeface="SF Pro Display" pitchFamily="2" charset="0"/>
              </a:rPr>
            </a:b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Así, como los terrenos de tu abuelo que los peleas con tu tío.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57697E-A6A6-4B42-BC5C-09CB7C13C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15130" y="2202219"/>
            <a:ext cx="3472070" cy="3404256"/>
          </a:xfrm>
          <a:prstGeom prst="roundRect">
            <a:avLst>
              <a:gd name="adj" fmla="val 48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761985-6851-7249-8E4E-046D0C44C11D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7378149" cy="4667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Todos</a:t>
            </a:r>
            <a:r>
              <a:rPr lang="en-CA" dirty="0"/>
              <a:t> </a:t>
            </a:r>
            <a:r>
              <a:rPr lang="en-CA" dirty="0" err="1"/>
              <a:t>heredamos</a:t>
            </a:r>
            <a:r>
              <a:rPr lang="en-CA" dirty="0"/>
              <a:t> </a:t>
            </a:r>
            <a:r>
              <a:rPr lang="en-CA" dirty="0" err="1"/>
              <a:t>características</a:t>
            </a:r>
            <a:r>
              <a:rPr lang="en-CA" dirty="0"/>
              <a:t> de </a:t>
            </a:r>
            <a:r>
              <a:rPr lang="en-CA" dirty="0" err="1"/>
              <a:t>nuestros</a:t>
            </a:r>
            <a:r>
              <a:rPr lang="en-CA" dirty="0"/>
              <a:t> padres, </a:t>
            </a:r>
            <a:r>
              <a:rPr lang="en-CA" dirty="0" err="1"/>
              <a:t>así</a:t>
            </a:r>
            <a:r>
              <a:rPr lang="en-CA" dirty="0"/>
              <a:t> </a:t>
            </a:r>
            <a:r>
              <a:rPr lang="en-CA" dirty="0" err="1"/>
              <a:t>también</a:t>
            </a:r>
            <a:r>
              <a:rPr lang="en-CA" dirty="0"/>
              <a:t> lo </a:t>
            </a:r>
            <a:r>
              <a:rPr lang="en-CA" dirty="0" err="1"/>
              <a:t>hacen</a:t>
            </a:r>
            <a:r>
              <a:rPr lang="en-CA" dirty="0"/>
              <a:t> las </a:t>
            </a:r>
            <a:r>
              <a:rPr lang="en-CA" dirty="0" err="1"/>
              <a:t>clases</a:t>
            </a:r>
            <a:r>
              <a:rPr lang="en-CA" dirty="0"/>
              <a:t>. </a:t>
            </a:r>
            <a:r>
              <a:rPr lang="en-CA" dirty="0" err="1"/>
              <a:t>Cuando</a:t>
            </a:r>
            <a:r>
              <a:rPr lang="en-CA" dirty="0"/>
              <a:t> </a:t>
            </a:r>
            <a:r>
              <a:rPr lang="en-CA" dirty="0" err="1"/>
              <a:t>heredamos</a:t>
            </a:r>
            <a:r>
              <a:rPr lang="en-CA" dirty="0"/>
              <a:t> le </a:t>
            </a:r>
            <a:r>
              <a:rPr lang="en-CA" dirty="0" err="1"/>
              <a:t>estamos</a:t>
            </a:r>
            <a:r>
              <a:rPr lang="en-CA" dirty="0"/>
              <a:t> </a:t>
            </a:r>
            <a:r>
              <a:rPr lang="en-CA" dirty="0" err="1"/>
              <a:t>pasando</a:t>
            </a:r>
            <a:r>
              <a:rPr lang="en-CA" dirty="0"/>
              <a:t> a </a:t>
            </a:r>
            <a:r>
              <a:rPr lang="en-CA" dirty="0" err="1"/>
              <a:t>otra</a:t>
            </a:r>
            <a:r>
              <a:rPr lang="en-CA" dirty="0"/>
              <a:t> </a:t>
            </a:r>
            <a:r>
              <a:rPr lang="en-CA" dirty="0" err="1"/>
              <a:t>clase</a:t>
            </a:r>
            <a:r>
              <a:rPr lang="en-CA" dirty="0"/>
              <a:t> </a:t>
            </a:r>
            <a:r>
              <a:rPr lang="en-CA" dirty="0" err="1"/>
              <a:t>todos</a:t>
            </a:r>
            <a:r>
              <a:rPr lang="en-CA" dirty="0"/>
              <a:t> </a:t>
            </a:r>
            <a:r>
              <a:rPr lang="en-CA" dirty="0" err="1"/>
              <a:t>nuestros</a:t>
            </a:r>
            <a:r>
              <a:rPr lang="en-CA" dirty="0"/>
              <a:t> </a:t>
            </a:r>
            <a:r>
              <a:rPr lang="en-CA" dirty="0" err="1"/>
              <a:t>atributos</a:t>
            </a:r>
            <a:r>
              <a:rPr lang="en-CA" dirty="0"/>
              <a:t> y </a:t>
            </a:r>
            <a:r>
              <a:rPr lang="en-CA" dirty="0" err="1"/>
              <a:t>métodos</a:t>
            </a:r>
            <a:r>
              <a:rPr lang="en-CA" dirty="0"/>
              <a:t> para </a:t>
            </a:r>
            <a:r>
              <a:rPr lang="en-CA" dirty="0" err="1"/>
              <a:t>hacer</a:t>
            </a:r>
            <a:r>
              <a:rPr lang="en-CA" dirty="0"/>
              <a:t> </a:t>
            </a:r>
            <a:r>
              <a:rPr lang="en-CA" dirty="0" err="1"/>
              <a:t>otra</a:t>
            </a:r>
            <a:r>
              <a:rPr lang="en-CA" dirty="0"/>
              <a:t> que </a:t>
            </a:r>
            <a:r>
              <a:rPr lang="en-CA" dirty="0" err="1"/>
              <a:t>contenga</a:t>
            </a:r>
            <a:r>
              <a:rPr lang="en-CA" dirty="0"/>
              <a:t> </a:t>
            </a:r>
            <a:r>
              <a:rPr lang="en-CA" dirty="0" err="1"/>
              <a:t>cosas</a:t>
            </a:r>
            <a:r>
              <a:rPr lang="en-CA" dirty="0"/>
              <a:t> </a:t>
            </a:r>
            <a:r>
              <a:rPr lang="en-CA" dirty="0" err="1"/>
              <a:t>más</a:t>
            </a:r>
            <a:r>
              <a:rPr lang="en-CA" dirty="0"/>
              <a:t> </a:t>
            </a:r>
            <a:r>
              <a:rPr lang="en-CA" dirty="0" err="1"/>
              <a:t>específicas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Ejemplo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Persona          </a:t>
            </a:r>
            <a:r>
              <a:rPr lang="en-CA" dirty="0">
                <a:sym typeface="Wingdings" pitchFamily="2" charset="2"/>
              </a:rPr>
              <a:t>--</a:t>
            </a:r>
            <a:r>
              <a:rPr lang="en-CA" dirty="0" err="1">
                <a:sym typeface="Wingdings" pitchFamily="2" charset="2"/>
              </a:rPr>
              <a:t>Hereda</a:t>
            </a:r>
            <a:r>
              <a:rPr lang="en-CA" dirty="0">
                <a:sym typeface="Wingdings" pitchFamily="2" charset="2"/>
              </a:rPr>
              <a:t>--&gt;      </a:t>
            </a:r>
            <a:r>
              <a:rPr lang="en-CA" dirty="0" err="1">
                <a:sym typeface="Wingdings" pitchFamily="2" charset="2"/>
              </a:rPr>
              <a:t>Alumno</a:t>
            </a:r>
            <a:endParaRPr lang="en-CA" dirty="0">
              <a:sym typeface="Wingdings" pitchFamily="2" charset="2"/>
            </a:endParaRPr>
          </a:p>
          <a:p>
            <a:pPr lvl="2"/>
            <a:r>
              <a:rPr lang="en-CA" dirty="0" err="1">
                <a:sym typeface="Wingdings" pitchFamily="2" charset="2"/>
              </a:rPr>
              <a:t>Nombre</a:t>
            </a:r>
            <a:r>
              <a:rPr lang="en-CA" dirty="0">
                <a:sym typeface="Wingdings" pitchFamily="2" charset="2"/>
              </a:rPr>
              <a:t>                                           • </a:t>
            </a:r>
            <a:r>
              <a:rPr lang="en-CA" dirty="0" err="1">
                <a:sym typeface="Wingdings" pitchFamily="2" charset="2"/>
              </a:rPr>
              <a:t>Calificación</a:t>
            </a:r>
            <a:endParaRPr lang="en-CA" dirty="0">
              <a:sym typeface="Wingdings" pitchFamily="2" charset="2"/>
            </a:endParaRPr>
          </a:p>
          <a:p>
            <a:pPr lvl="2"/>
            <a:r>
              <a:rPr lang="en-CA" dirty="0" err="1">
                <a:sym typeface="Wingdings" pitchFamily="2" charset="2"/>
              </a:rPr>
              <a:t>Edad</a:t>
            </a:r>
            <a:r>
              <a:rPr lang="en-CA" dirty="0">
                <a:sym typeface="Wingdings" pitchFamily="2" charset="2"/>
              </a:rPr>
              <a:t>                                                 • Grado escolar</a:t>
            </a:r>
          </a:p>
          <a:p>
            <a:pPr lvl="2"/>
            <a:r>
              <a:rPr lang="en-CA" dirty="0">
                <a:sym typeface="Wingdings" pitchFamily="2" charset="2"/>
              </a:rPr>
              <a:t>Comer()                                           • </a:t>
            </a:r>
            <a:r>
              <a:rPr lang="en-CA" dirty="0" err="1">
                <a:sym typeface="Wingdings" pitchFamily="2" charset="2"/>
              </a:rPr>
              <a:t>Inscribirse</a:t>
            </a:r>
            <a:r>
              <a:rPr lang="en-CA" dirty="0">
                <a:sym typeface="Wingdings" pitchFamily="2" charset="2"/>
              </a:rPr>
              <a:t>()</a:t>
            </a:r>
          </a:p>
          <a:p>
            <a:pPr lvl="2"/>
            <a:r>
              <a:rPr lang="en-CA" dirty="0" err="1"/>
              <a:t>Dormir</a:t>
            </a:r>
            <a:r>
              <a:rPr lang="en-CA" dirty="0"/>
              <a:t>()                                           </a:t>
            </a:r>
            <a:r>
              <a:rPr lang="en-CA" dirty="0">
                <a:sym typeface="Wingdings" pitchFamily="2" charset="2"/>
              </a:rPr>
              <a:t>• </a:t>
            </a:r>
            <a:r>
              <a:rPr lang="en-CA" dirty="0" err="1">
                <a:sym typeface="Wingdings" pitchFamily="2" charset="2"/>
              </a:rPr>
              <a:t>Desertar</a:t>
            </a:r>
            <a:r>
              <a:rPr lang="en-CA" dirty="0">
                <a:sym typeface="Wingdings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0302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1072</Words>
  <Application>Microsoft Macintosh PowerPoint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Courier</vt:lpstr>
      <vt:lpstr>Courier New</vt:lpstr>
      <vt:lpstr>SF Pro Display</vt:lpstr>
      <vt:lpstr>Office Theme</vt:lpstr>
      <vt:lpstr>Python Básico Día 4 o 5?   Curso Proteco 2020-2  Instructores:   - Alicia Carballido García  - Samuel Arturo Garrido Sánchez  - Alejandro Barreiro Valdéz  - Ana Paola Lagunas Parra</vt:lpstr>
      <vt:lpstr>Una “nueva” forma de programar: POO</vt:lpstr>
      <vt:lpstr>El centro de todo: la clase y el objeto.</vt:lpstr>
      <vt:lpstr>El auto hace rum rum.</vt:lpstr>
      <vt:lpstr>Clases y objetos… ¿con qué se come o qué?</vt:lpstr>
      <vt:lpstr>Pilares de la Programación Orientada a Objetos</vt:lpstr>
      <vt:lpstr>Abstracción: Usa la imaginación</vt:lpstr>
      <vt:lpstr>Encapsulamiento: No enseñes de más.</vt:lpstr>
      <vt:lpstr>Herencia.  Así, como los terrenos de tu abuelo que los peleas con tu tío.</vt:lpstr>
      <vt:lpstr>Multiherencia: También los terrenos de tu otro abuelo</vt:lpstr>
      <vt:lpstr>Polimorfismo: Poli-Muchas Morfismo-Formas</vt:lpstr>
      <vt:lpstr>Ejemplo Polimorfismo: Avanzar() o Frenar()</vt:lpstr>
      <vt:lpstr>Atributos de instancia y de clase.</vt:lpstr>
      <vt:lpstr>Métodos de instancia, de clase y estáticos</vt:lpstr>
      <vt:lpstr>__init__ y self. Algo importante para POO en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96</cp:revision>
  <dcterms:created xsi:type="dcterms:W3CDTF">2020-04-19T21:28:52Z</dcterms:created>
  <dcterms:modified xsi:type="dcterms:W3CDTF">2020-08-10T04:29:20Z</dcterms:modified>
</cp:coreProperties>
</file>